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2" d="100"/>
          <a:sy n="62" d="100"/>
        </p:scale>
        <p:origin x="-1374" y="-7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10.12.2020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10.12.2020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10.12.2020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10.12.2020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A23720DD-5B6D-40BF-8493-A6B52D484E6B}" type="datetimeFigureOut">
              <a:rPr lang="tr-TR" smtClean="0"/>
              <a:t>10.12.2020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A23720DD-5B6D-40BF-8493-A6B52D484E6B}" type="datetimeFigureOut">
              <a:rPr lang="tr-TR" smtClean="0"/>
              <a:t>10.12.2020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A23720DD-5B6D-40BF-8493-A6B52D484E6B}" type="datetimeFigureOut">
              <a:rPr lang="tr-TR" smtClean="0"/>
              <a:t>10.12.2020</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A23720DD-5B6D-40BF-8493-A6B52D484E6B}" type="datetimeFigureOut">
              <a:rPr lang="tr-TR" smtClean="0"/>
              <a:t>10.12.2020</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A23720DD-5B6D-40BF-8493-A6B52D484E6B}" type="datetimeFigureOut">
              <a:rPr lang="tr-TR" smtClean="0"/>
              <a:t>10.12.2020</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A23720DD-5B6D-40BF-8493-A6B52D484E6B}" type="datetimeFigureOut">
              <a:rPr lang="tr-TR" smtClean="0"/>
              <a:t>10.12.2020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A23720DD-5B6D-40BF-8493-A6B52D484E6B}" type="datetimeFigureOut">
              <a:rPr lang="tr-TR" smtClean="0"/>
              <a:t>10.12.2020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23720DD-5B6D-40BF-8493-A6B52D484E6B}" type="datetimeFigureOut">
              <a:rPr lang="tr-TR" smtClean="0"/>
              <a:t>10.12.2020</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02176B-0E47-46AC-8F43-DAB4B8A37D06}"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755576" y="692696"/>
            <a:ext cx="7772400" cy="1470025"/>
          </a:xfrm>
        </p:spPr>
        <p:txBody>
          <a:bodyPr/>
          <a:lstStyle/>
          <a:p>
            <a:r>
              <a:rPr lang="tr-TR" b="1" i="1" dirty="0" smtClean="0"/>
              <a:t>ÖĞRENME STİLLERİ</a:t>
            </a:r>
            <a:endParaRPr lang="tr-TR" b="1" i="1" dirty="0"/>
          </a:p>
        </p:txBody>
      </p:sp>
      <p:sp>
        <p:nvSpPr>
          <p:cNvPr id="3" name="Alt Başlık 2"/>
          <p:cNvSpPr>
            <a:spLocks noGrp="1"/>
          </p:cNvSpPr>
          <p:nvPr>
            <p:ph type="subTitle" idx="1"/>
          </p:nvPr>
        </p:nvSpPr>
        <p:spPr/>
        <p:txBody>
          <a:bodyPr>
            <a:normAutofit fontScale="92500"/>
          </a:bodyPr>
          <a:lstStyle/>
          <a:p>
            <a:pPr marL="457200" indent="-457200">
              <a:buFont typeface="Arial" panose="020B0604020202020204" pitchFamily="34" charset="0"/>
              <a:buChar char="•"/>
            </a:pPr>
            <a:r>
              <a:rPr lang="tr-TR" b="1" dirty="0">
                <a:solidFill>
                  <a:srgbClr val="FF0000"/>
                </a:solidFill>
              </a:rPr>
              <a:t>Görsel Öğrenme Stili</a:t>
            </a:r>
          </a:p>
          <a:p>
            <a:pPr marL="457200" indent="-457200">
              <a:buFont typeface="Arial" panose="020B0604020202020204" pitchFamily="34" charset="0"/>
              <a:buChar char="•"/>
            </a:pPr>
            <a:r>
              <a:rPr lang="tr-TR" b="1" dirty="0">
                <a:solidFill>
                  <a:srgbClr val="FF0000"/>
                </a:solidFill>
              </a:rPr>
              <a:t>İşitsel Öğrenme Stili</a:t>
            </a:r>
          </a:p>
          <a:p>
            <a:pPr marL="457200" indent="-457200">
              <a:buFont typeface="Arial" panose="020B0604020202020204" pitchFamily="34" charset="0"/>
              <a:buChar char="•"/>
            </a:pPr>
            <a:r>
              <a:rPr lang="tr-TR" b="1" dirty="0" err="1">
                <a:solidFill>
                  <a:srgbClr val="FF0000"/>
                </a:solidFill>
              </a:rPr>
              <a:t>Kinestetik</a:t>
            </a:r>
            <a:r>
              <a:rPr lang="tr-TR" b="1" dirty="0">
                <a:solidFill>
                  <a:srgbClr val="FF0000"/>
                </a:solidFill>
              </a:rPr>
              <a:t>/Dokunsal Öğrenme Stili</a:t>
            </a:r>
            <a:endParaRPr lang="tr-TR" b="1" dirty="0">
              <a:solidFill>
                <a:srgbClr val="FF0000"/>
              </a:solidFill>
            </a:endParaRPr>
          </a:p>
        </p:txBody>
      </p:sp>
    </p:spTree>
    <p:extLst>
      <p:ext uri="{BB962C8B-B14F-4D97-AF65-F5344CB8AC3E}">
        <p14:creationId xmlns:p14="http://schemas.microsoft.com/office/powerpoint/2010/main" val="133285534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r>
              <a:rPr lang="tr-TR" dirty="0"/>
              <a:t>Görsel stile sahip öğrenciler ders anlatımı sırasında eğer not tutmuyorlarsa dersten kolayca uzaklaşacaklardır. Bu öğrenciler yazılı yönergelere gereksinim duyarlar.</a:t>
            </a:r>
          </a:p>
          <a:p>
            <a:r>
              <a:rPr lang="tr-TR" dirty="0"/>
              <a:t>Yazarken renkli kalemler kullanmalı, okurken önemli konuların altını renkli kalemler veya fosforlu kalem ile çizmeli. Ders dinlerken mutlaka not almalı.</a:t>
            </a:r>
          </a:p>
          <a:p>
            <a:endParaRPr lang="tr-TR" dirty="0"/>
          </a:p>
        </p:txBody>
      </p:sp>
      <p:sp>
        <p:nvSpPr>
          <p:cNvPr id="4" name="Başlık 1"/>
          <p:cNvSpPr>
            <a:spLocks noGrp="1"/>
          </p:cNvSpPr>
          <p:nvPr>
            <p:ph type="title"/>
          </p:nvPr>
        </p:nvSpPr>
        <p:spPr/>
        <p:txBody>
          <a:bodyPr>
            <a:normAutofit fontScale="90000"/>
          </a:bodyPr>
          <a:lstStyle/>
          <a:p>
            <a:r>
              <a:rPr lang="tr-TR" b="1" dirty="0" smtClean="0"/>
              <a:t/>
            </a:r>
            <a:br>
              <a:rPr lang="tr-TR" b="1" dirty="0" smtClean="0"/>
            </a:br>
            <a:r>
              <a:rPr lang="tr-TR" b="1" i="1" dirty="0" smtClean="0">
                <a:solidFill>
                  <a:srgbClr val="FF0000"/>
                </a:solidFill>
              </a:rPr>
              <a:t>Görsel </a:t>
            </a:r>
            <a:r>
              <a:rPr lang="tr-TR" b="1" i="1" dirty="0">
                <a:solidFill>
                  <a:srgbClr val="FF0000"/>
                </a:solidFill>
              </a:rPr>
              <a:t>Öğrenme Stili</a:t>
            </a:r>
            <a:br>
              <a:rPr lang="tr-TR" b="1" i="1" dirty="0">
                <a:solidFill>
                  <a:srgbClr val="FF0000"/>
                </a:solidFill>
              </a:rPr>
            </a:br>
            <a:endParaRPr lang="tr-TR" i="1" dirty="0">
              <a:solidFill>
                <a:srgbClr val="FF0000"/>
              </a:solidFill>
            </a:endParaRPr>
          </a:p>
        </p:txBody>
      </p:sp>
    </p:spTree>
    <p:extLst>
      <p:ext uri="{BB962C8B-B14F-4D97-AF65-F5344CB8AC3E}">
        <p14:creationId xmlns:p14="http://schemas.microsoft.com/office/powerpoint/2010/main" val="4202741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rmAutofit fontScale="92500" lnSpcReduction="20000"/>
          </a:bodyPr>
          <a:lstStyle/>
          <a:p>
            <a:r>
              <a:rPr lang="tr-TR" dirty="0"/>
              <a:t>Anahtar noktalar için kartlar hazırlamalı. Kartların üzerine resim ve semboller çizmeli. Kart üzerinde çok önemli sözcüklerin üzerinden renkli kalemlerle çizmeli. Kartların az bilgi içermesi, kart resminin belleğe kolay yerleşmesini sağlar.</a:t>
            </a:r>
          </a:p>
          <a:p>
            <a:r>
              <a:rPr lang="tr-TR" dirty="0"/>
              <a:t>Karmaşık konuları kolay öğrenmek için büyük resim kağıtları kullanarak çeşitli</a:t>
            </a:r>
          </a:p>
          <a:p>
            <a:r>
              <a:rPr lang="tr-TR" dirty="0"/>
              <a:t>çizimlerle görsel hale dönüştürmek yararlı olur (kavram haritaları oluşturmak gibi). Harita, şema ve diğer görsel araçlar için kısa açıklamalar yazmalı.</a:t>
            </a:r>
          </a:p>
          <a:p>
            <a:endParaRPr lang="tr-TR" dirty="0"/>
          </a:p>
        </p:txBody>
      </p:sp>
      <p:sp>
        <p:nvSpPr>
          <p:cNvPr id="4" name="Başlık 1"/>
          <p:cNvSpPr>
            <a:spLocks noGrp="1"/>
          </p:cNvSpPr>
          <p:nvPr>
            <p:ph type="title"/>
          </p:nvPr>
        </p:nvSpPr>
        <p:spPr/>
        <p:txBody>
          <a:bodyPr>
            <a:normAutofit fontScale="90000"/>
          </a:bodyPr>
          <a:lstStyle/>
          <a:p>
            <a:r>
              <a:rPr lang="tr-TR" b="1" dirty="0" smtClean="0"/>
              <a:t/>
            </a:r>
            <a:br>
              <a:rPr lang="tr-TR" b="1" dirty="0" smtClean="0"/>
            </a:br>
            <a:r>
              <a:rPr lang="tr-TR" b="1" i="1" dirty="0" smtClean="0">
                <a:solidFill>
                  <a:srgbClr val="FF0000"/>
                </a:solidFill>
              </a:rPr>
              <a:t>Görsel </a:t>
            </a:r>
            <a:r>
              <a:rPr lang="tr-TR" b="1" i="1" dirty="0">
                <a:solidFill>
                  <a:srgbClr val="FF0000"/>
                </a:solidFill>
              </a:rPr>
              <a:t>Öğrenme Stili</a:t>
            </a:r>
            <a:br>
              <a:rPr lang="tr-TR" b="1" i="1" dirty="0">
                <a:solidFill>
                  <a:srgbClr val="FF0000"/>
                </a:solidFill>
              </a:rPr>
            </a:br>
            <a:endParaRPr lang="tr-TR" i="1" dirty="0">
              <a:solidFill>
                <a:srgbClr val="FF0000"/>
              </a:solidFill>
            </a:endParaRPr>
          </a:p>
        </p:txBody>
      </p:sp>
    </p:spTree>
    <p:extLst>
      <p:ext uri="{BB962C8B-B14F-4D97-AF65-F5344CB8AC3E}">
        <p14:creationId xmlns:p14="http://schemas.microsoft.com/office/powerpoint/2010/main" val="351475607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rmAutofit fontScale="70000" lnSpcReduction="20000"/>
          </a:bodyPr>
          <a:lstStyle/>
          <a:p>
            <a:r>
              <a:rPr lang="tr-TR" dirty="0"/>
              <a:t>DVD, VCD, bilgisayarda var olan eğitim programları görseller için yararlıdır.</a:t>
            </a:r>
          </a:p>
          <a:p>
            <a:r>
              <a:rPr lang="tr-TR" dirty="0"/>
              <a:t>Kitapların kenarlarına bir bakışta o bölümü ona hatırlatacak kendisine özgü sembol ve resimler çizmeli.</a:t>
            </a:r>
          </a:p>
          <a:p>
            <a:r>
              <a:rPr lang="tr-TR" dirty="0"/>
              <a:t>Öğrenmeleri gereken materyalleri kendisi planlamalı ve organize etmeli çünkü planlama ve organize etme öğrenmeyi kolaylaştırır.</a:t>
            </a:r>
          </a:p>
          <a:p>
            <a:r>
              <a:rPr lang="tr-TR" dirty="0"/>
              <a:t>Bellekte tutulması gerekenler için görsel hatırlatma notları hazırlamalı</a:t>
            </a:r>
          </a:p>
          <a:p>
            <a:r>
              <a:rPr lang="tr-TR" dirty="0"/>
              <a:t>Matematik gibi sayısal konular için, anladığını kısa cümle ya da birkaç söz halinde yazmalı, bilgileri organize etmek için posterler hazırlamalı.</a:t>
            </a:r>
          </a:p>
          <a:p>
            <a:r>
              <a:rPr lang="tr-TR" dirty="0"/>
              <a:t>Problem çözerken istenenleri, verilenleri renkli kalemler de kullanarak yazmalı. Problem çözümü basamaklı ise bu basamakları gösteren kutucuklar çizip ve içlerine kısa notlar yazıp kutuları birbirlerine çizgilerle bağlayabilir.</a:t>
            </a:r>
          </a:p>
          <a:p>
            <a:endParaRPr lang="tr-TR" dirty="0"/>
          </a:p>
        </p:txBody>
      </p:sp>
      <p:sp>
        <p:nvSpPr>
          <p:cNvPr id="4" name="Başlık 1"/>
          <p:cNvSpPr>
            <a:spLocks noGrp="1"/>
          </p:cNvSpPr>
          <p:nvPr>
            <p:ph type="title"/>
          </p:nvPr>
        </p:nvSpPr>
        <p:spPr/>
        <p:txBody>
          <a:bodyPr>
            <a:normAutofit fontScale="90000"/>
          </a:bodyPr>
          <a:lstStyle/>
          <a:p>
            <a:r>
              <a:rPr lang="tr-TR" b="1" dirty="0" smtClean="0"/>
              <a:t/>
            </a:r>
            <a:br>
              <a:rPr lang="tr-TR" b="1" dirty="0" smtClean="0"/>
            </a:br>
            <a:r>
              <a:rPr lang="tr-TR" b="1" i="1" dirty="0" smtClean="0">
                <a:solidFill>
                  <a:srgbClr val="FF0000"/>
                </a:solidFill>
              </a:rPr>
              <a:t>Görsel </a:t>
            </a:r>
            <a:r>
              <a:rPr lang="tr-TR" b="1" i="1" dirty="0">
                <a:solidFill>
                  <a:srgbClr val="FF0000"/>
                </a:solidFill>
              </a:rPr>
              <a:t>Öğrenme Stili</a:t>
            </a:r>
            <a:br>
              <a:rPr lang="tr-TR" b="1" i="1" dirty="0">
                <a:solidFill>
                  <a:srgbClr val="FF0000"/>
                </a:solidFill>
              </a:rPr>
            </a:br>
            <a:endParaRPr lang="tr-TR" i="1" dirty="0">
              <a:solidFill>
                <a:srgbClr val="FF0000"/>
              </a:solidFill>
            </a:endParaRPr>
          </a:p>
        </p:txBody>
      </p:sp>
    </p:spTree>
    <p:extLst>
      <p:ext uri="{BB962C8B-B14F-4D97-AF65-F5344CB8AC3E}">
        <p14:creationId xmlns:p14="http://schemas.microsoft.com/office/powerpoint/2010/main" val="228136893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b="1" dirty="0" smtClean="0"/>
              <a:t/>
            </a:r>
            <a:br>
              <a:rPr lang="tr-TR" b="1" dirty="0" smtClean="0"/>
            </a:br>
            <a:r>
              <a:rPr lang="tr-TR" b="1" i="1" dirty="0" smtClean="0">
                <a:solidFill>
                  <a:srgbClr val="FF0000"/>
                </a:solidFill>
              </a:rPr>
              <a:t>İşitsel </a:t>
            </a:r>
            <a:r>
              <a:rPr lang="tr-TR" b="1" i="1" dirty="0">
                <a:solidFill>
                  <a:srgbClr val="FF0000"/>
                </a:solidFill>
              </a:rPr>
              <a:t>Öğrenme Stili</a:t>
            </a:r>
            <a:br>
              <a:rPr lang="tr-TR" b="1" i="1" dirty="0">
                <a:solidFill>
                  <a:srgbClr val="FF0000"/>
                </a:solidFill>
              </a:rPr>
            </a:br>
            <a:endParaRPr lang="tr-TR" i="1" dirty="0">
              <a:solidFill>
                <a:srgbClr val="FF0000"/>
              </a:solidFill>
            </a:endParaRPr>
          </a:p>
        </p:txBody>
      </p:sp>
      <p:sp>
        <p:nvSpPr>
          <p:cNvPr id="3" name="İçerik Yer Tutucusu 2"/>
          <p:cNvSpPr>
            <a:spLocks noGrp="1"/>
          </p:cNvSpPr>
          <p:nvPr>
            <p:ph idx="1"/>
          </p:nvPr>
        </p:nvSpPr>
        <p:spPr/>
        <p:txBody>
          <a:bodyPr>
            <a:normAutofit lnSpcReduction="10000"/>
          </a:bodyPr>
          <a:lstStyle/>
          <a:p>
            <a:r>
              <a:rPr lang="tr-TR" b="1" dirty="0"/>
              <a:t>İşitsel Öğrenme Stili</a:t>
            </a:r>
          </a:p>
          <a:p>
            <a:r>
              <a:rPr lang="tr-TR" dirty="0"/>
              <a:t>Küçük yaşlarda kendi kendilerine konuşurlar. Ses ve müziğe duyarlıdırlar. Sohbet etmeyi, birileri ile çalışmayı severler. Genellikle ahenkli ve güzel konuşurlar. Yabancı dil öğreniminde (Konuşma ve dinleme becerilerinde) başarılıdırlar. Hatırlamak istediklerini, birisi kendilerine anlatıyor ya da söylüyormuş gibi işiterek hatırlarlar.</a:t>
            </a:r>
          </a:p>
          <a:p>
            <a:endParaRPr lang="tr-TR" dirty="0"/>
          </a:p>
        </p:txBody>
      </p:sp>
    </p:spTree>
    <p:extLst>
      <p:ext uri="{BB962C8B-B14F-4D97-AF65-F5344CB8AC3E}">
        <p14:creationId xmlns:p14="http://schemas.microsoft.com/office/powerpoint/2010/main" val="312085777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r>
              <a:rPr lang="tr-TR" dirty="0"/>
              <a:t>Göz ile okuma esnasında hiçbir şey anlamayabilirler; o nedenle en azından kendi kulağının duyabileceği bir ses ile okumalarına izin verilmelidir. İşittiklerini daha iyi anlarlar. Daha çok konuşarak, tartışarak öğrenirler. Bilgi alırken  dinlemeyi,  okumaya tercih ederler. Olay ve kavramları, birinin anlatması ile daha iyi anlarlar. Grup ve ikili çalışmalarda konuşma ve dinleme olanakları olduğu için iyi öğrenirler.</a:t>
            </a:r>
          </a:p>
          <a:p>
            <a:endParaRPr lang="tr-TR" dirty="0"/>
          </a:p>
        </p:txBody>
      </p:sp>
      <p:sp>
        <p:nvSpPr>
          <p:cNvPr id="4" name="Başlık 1"/>
          <p:cNvSpPr>
            <a:spLocks noGrp="1"/>
          </p:cNvSpPr>
          <p:nvPr>
            <p:ph type="title"/>
          </p:nvPr>
        </p:nvSpPr>
        <p:spPr/>
        <p:txBody>
          <a:bodyPr>
            <a:normAutofit fontScale="90000"/>
          </a:bodyPr>
          <a:lstStyle/>
          <a:p>
            <a:r>
              <a:rPr lang="tr-TR" b="1" dirty="0" smtClean="0"/>
              <a:t/>
            </a:r>
            <a:br>
              <a:rPr lang="tr-TR" b="1" dirty="0" smtClean="0"/>
            </a:br>
            <a:r>
              <a:rPr lang="tr-TR" b="1" i="1" dirty="0" smtClean="0">
                <a:solidFill>
                  <a:srgbClr val="FF0000"/>
                </a:solidFill>
              </a:rPr>
              <a:t>İşitsel </a:t>
            </a:r>
            <a:r>
              <a:rPr lang="tr-TR" b="1" i="1" dirty="0">
                <a:solidFill>
                  <a:srgbClr val="FF0000"/>
                </a:solidFill>
              </a:rPr>
              <a:t>Öğrenme Stili</a:t>
            </a:r>
            <a:br>
              <a:rPr lang="tr-TR" b="1" i="1" dirty="0">
                <a:solidFill>
                  <a:srgbClr val="FF0000"/>
                </a:solidFill>
              </a:rPr>
            </a:br>
            <a:endParaRPr lang="tr-TR" i="1" dirty="0">
              <a:solidFill>
                <a:srgbClr val="FF0000"/>
              </a:solidFill>
            </a:endParaRPr>
          </a:p>
        </p:txBody>
      </p:sp>
    </p:spTree>
    <p:extLst>
      <p:ext uri="{BB962C8B-B14F-4D97-AF65-F5344CB8AC3E}">
        <p14:creationId xmlns:p14="http://schemas.microsoft.com/office/powerpoint/2010/main" val="228792746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rmAutofit fontScale="92500" lnSpcReduction="10000"/>
          </a:bodyPr>
          <a:lstStyle/>
          <a:p>
            <a:r>
              <a:rPr lang="tr-TR" dirty="0"/>
              <a:t>İşitsel stilde öğrenen kişi için sessiz ve sakin bir ortam seçin. Fonda hafif, enstrümantal bir müzik yararlı olacaktır. Bazen tersi de olabilir; rahatsız olup olmadıklarını sorun. Sözlerinizi özenle seçin, ahenkli ve sözcükleri uygun yerlerde vurgulayarak konuşmanız sizi daha iyi anlamalarını sağlar. Sizi dinlerken bir yandan da o size bir şeyler söyleyecektir. Onları dikkatle dinleyin, çünkü söylediklerinin bazıları sizi doğru anlayıp anlamadıklarını öğrenmek için söylediği şeylerdir. </a:t>
            </a:r>
            <a:endParaRPr lang="tr-TR" dirty="0"/>
          </a:p>
        </p:txBody>
      </p:sp>
      <p:sp>
        <p:nvSpPr>
          <p:cNvPr id="4" name="Başlık 1"/>
          <p:cNvSpPr>
            <a:spLocks noGrp="1"/>
          </p:cNvSpPr>
          <p:nvPr>
            <p:ph type="title"/>
          </p:nvPr>
        </p:nvSpPr>
        <p:spPr/>
        <p:txBody>
          <a:bodyPr>
            <a:normAutofit fontScale="90000"/>
          </a:bodyPr>
          <a:lstStyle/>
          <a:p>
            <a:r>
              <a:rPr lang="tr-TR" b="1" dirty="0" smtClean="0"/>
              <a:t/>
            </a:r>
            <a:br>
              <a:rPr lang="tr-TR" b="1" dirty="0" smtClean="0"/>
            </a:br>
            <a:r>
              <a:rPr lang="tr-TR" b="1" i="1" dirty="0" smtClean="0">
                <a:solidFill>
                  <a:srgbClr val="FF0000"/>
                </a:solidFill>
              </a:rPr>
              <a:t>İşitsel </a:t>
            </a:r>
            <a:r>
              <a:rPr lang="tr-TR" b="1" i="1" dirty="0">
                <a:solidFill>
                  <a:srgbClr val="FF0000"/>
                </a:solidFill>
              </a:rPr>
              <a:t>Öğrenme Stili</a:t>
            </a:r>
            <a:br>
              <a:rPr lang="tr-TR" b="1" i="1" dirty="0">
                <a:solidFill>
                  <a:srgbClr val="FF0000"/>
                </a:solidFill>
              </a:rPr>
            </a:br>
            <a:endParaRPr lang="tr-TR" i="1" dirty="0">
              <a:solidFill>
                <a:srgbClr val="FF0000"/>
              </a:solidFill>
            </a:endParaRPr>
          </a:p>
        </p:txBody>
      </p:sp>
    </p:spTree>
    <p:extLst>
      <p:ext uri="{BB962C8B-B14F-4D97-AF65-F5344CB8AC3E}">
        <p14:creationId xmlns:p14="http://schemas.microsoft.com/office/powerpoint/2010/main" val="309274868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r>
              <a:rPr lang="tr-TR" dirty="0"/>
              <a:t>Gerekli cevaplar verilmezse anlattığınız şeyi dinlemeyebilirler. Ayrıca sözlerinin ciddiye alınmadığını düşünebilirler. İşitsel öğrenme stiline sahip kişilerin konsantre olabilmeleri için çevrelerinde başka konuşmalar duymamaları gerekir.</a:t>
            </a:r>
            <a:endParaRPr lang="tr-TR" dirty="0"/>
          </a:p>
        </p:txBody>
      </p:sp>
      <p:sp>
        <p:nvSpPr>
          <p:cNvPr id="4" name="Başlık 1"/>
          <p:cNvSpPr>
            <a:spLocks noGrp="1"/>
          </p:cNvSpPr>
          <p:nvPr>
            <p:ph type="title"/>
          </p:nvPr>
        </p:nvSpPr>
        <p:spPr/>
        <p:txBody>
          <a:bodyPr>
            <a:normAutofit fontScale="90000"/>
          </a:bodyPr>
          <a:lstStyle/>
          <a:p>
            <a:r>
              <a:rPr lang="tr-TR" b="1" dirty="0" smtClean="0"/>
              <a:t/>
            </a:r>
            <a:br>
              <a:rPr lang="tr-TR" b="1" dirty="0" smtClean="0"/>
            </a:br>
            <a:r>
              <a:rPr lang="tr-TR" b="1" i="1" dirty="0" smtClean="0">
                <a:solidFill>
                  <a:srgbClr val="FF0000"/>
                </a:solidFill>
              </a:rPr>
              <a:t>İşitsel </a:t>
            </a:r>
            <a:r>
              <a:rPr lang="tr-TR" b="1" i="1" dirty="0">
                <a:solidFill>
                  <a:srgbClr val="FF0000"/>
                </a:solidFill>
              </a:rPr>
              <a:t>Öğrenme Stili</a:t>
            </a:r>
            <a:br>
              <a:rPr lang="tr-TR" b="1" i="1" dirty="0">
                <a:solidFill>
                  <a:srgbClr val="FF0000"/>
                </a:solidFill>
              </a:rPr>
            </a:br>
            <a:endParaRPr lang="tr-TR" i="1" dirty="0">
              <a:solidFill>
                <a:srgbClr val="FF0000"/>
              </a:solidFill>
            </a:endParaRPr>
          </a:p>
        </p:txBody>
      </p:sp>
    </p:spTree>
    <p:extLst>
      <p:ext uri="{BB962C8B-B14F-4D97-AF65-F5344CB8AC3E}">
        <p14:creationId xmlns:p14="http://schemas.microsoft.com/office/powerpoint/2010/main" val="192027259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rmAutofit fontScale="92500" lnSpcReduction="10000"/>
          </a:bodyPr>
          <a:lstStyle/>
          <a:p>
            <a:r>
              <a:rPr lang="tr-TR" b="1" dirty="0"/>
              <a:t>Nasıl ders çalışmalı?</a:t>
            </a:r>
          </a:p>
          <a:p>
            <a:r>
              <a:rPr lang="tr-TR" dirty="0"/>
              <a:t>Bu öğrenciler ders çalışmak için sessiz bir yere ihtiyaç duyabilirler.</a:t>
            </a:r>
          </a:p>
          <a:p>
            <a:r>
              <a:rPr lang="tr-TR" dirty="0"/>
              <a:t>Yazılı ödevlerde büyük ihtimalle ekstra zamana gereksinim duyabilirler. Mümkünse arkadaş grupları ile çalışmalı ya da bir çalışma arkadaşı bulmalı. Konuları tekrar ederken yüksek sesle okumalı.</a:t>
            </a:r>
          </a:p>
          <a:p>
            <a:r>
              <a:rPr lang="tr-TR" dirty="0"/>
              <a:t>Ses kayıt cihazı kullanabilir. Kaydettiklerini dinleyerek sınava hazırlanabilir.</a:t>
            </a:r>
          </a:p>
          <a:p>
            <a:endParaRPr lang="tr-TR" dirty="0"/>
          </a:p>
        </p:txBody>
      </p:sp>
      <p:sp>
        <p:nvSpPr>
          <p:cNvPr id="4" name="Başlık 1"/>
          <p:cNvSpPr>
            <a:spLocks noGrp="1"/>
          </p:cNvSpPr>
          <p:nvPr>
            <p:ph type="title"/>
          </p:nvPr>
        </p:nvSpPr>
        <p:spPr/>
        <p:txBody>
          <a:bodyPr>
            <a:normAutofit fontScale="90000"/>
          </a:bodyPr>
          <a:lstStyle/>
          <a:p>
            <a:r>
              <a:rPr lang="tr-TR" b="1" dirty="0" smtClean="0"/>
              <a:t/>
            </a:r>
            <a:br>
              <a:rPr lang="tr-TR" b="1" dirty="0" smtClean="0"/>
            </a:br>
            <a:r>
              <a:rPr lang="tr-TR" b="1" i="1" dirty="0" smtClean="0">
                <a:solidFill>
                  <a:srgbClr val="FF0000"/>
                </a:solidFill>
              </a:rPr>
              <a:t>İşitsel </a:t>
            </a:r>
            <a:r>
              <a:rPr lang="tr-TR" b="1" i="1" dirty="0">
                <a:solidFill>
                  <a:srgbClr val="FF0000"/>
                </a:solidFill>
              </a:rPr>
              <a:t>Öğrenme Stili</a:t>
            </a:r>
            <a:br>
              <a:rPr lang="tr-TR" b="1" i="1" dirty="0">
                <a:solidFill>
                  <a:srgbClr val="FF0000"/>
                </a:solidFill>
              </a:rPr>
            </a:br>
            <a:endParaRPr lang="tr-TR" i="1" dirty="0">
              <a:solidFill>
                <a:srgbClr val="FF0000"/>
              </a:solidFill>
            </a:endParaRPr>
          </a:p>
        </p:txBody>
      </p:sp>
    </p:spTree>
    <p:extLst>
      <p:ext uri="{BB962C8B-B14F-4D97-AF65-F5344CB8AC3E}">
        <p14:creationId xmlns:p14="http://schemas.microsoft.com/office/powerpoint/2010/main" val="179653765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r>
              <a:rPr lang="tr-TR" dirty="0"/>
              <a:t>Bellekte tutulması gereken bilgiler (tarih, isimler, yer adları vb.) için çeşitli melodiler yapılması öğrenmeyi kolaylaştırır. Bu melodilerin komik, saçma ya da çılgınca olması akılda kalmasına daha da faydalı olacaktır.</a:t>
            </a:r>
          </a:p>
          <a:p>
            <a:r>
              <a:rPr lang="tr-TR" dirty="0"/>
              <a:t>Basamaklı bir şekilde öğrenmeleri gereken şeyleri basamaklı olarak yazıp yüksek ses ile söyleyerek şarkılara dönüştürebilir.</a:t>
            </a:r>
          </a:p>
          <a:p>
            <a:endParaRPr lang="tr-TR" dirty="0"/>
          </a:p>
        </p:txBody>
      </p:sp>
      <p:sp>
        <p:nvSpPr>
          <p:cNvPr id="4" name="Başlık 1"/>
          <p:cNvSpPr>
            <a:spLocks noGrp="1"/>
          </p:cNvSpPr>
          <p:nvPr>
            <p:ph type="title"/>
          </p:nvPr>
        </p:nvSpPr>
        <p:spPr/>
        <p:txBody>
          <a:bodyPr>
            <a:normAutofit fontScale="90000"/>
          </a:bodyPr>
          <a:lstStyle/>
          <a:p>
            <a:r>
              <a:rPr lang="tr-TR" b="1" dirty="0" smtClean="0"/>
              <a:t/>
            </a:r>
            <a:br>
              <a:rPr lang="tr-TR" b="1" dirty="0" smtClean="0"/>
            </a:br>
            <a:r>
              <a:rPr lang="tr-TR" b="1" i="1" dirty="0" smtClean="0">
                <a:solidFill>
                  <a:srgbClr val="FF0000"/>
                </a:solidFill>
              </a:rPr>
              <a:t>İşitsel </a:t>
            </a:r>
            <a:r>
              <a:rPr lang="tr-TR" b="1" i="1" dirty="0">
                <a:solidFill>
                  <a:srgbClr val="FF0000"/>
                </a:solidFill>
              </a:rPr>
              <a:t>Öğrenme Stili</a:t>
            </a:r>
            <a:br>
              <a:rPr lang="tr-TR" b="1" i="1" dirty="0">
                <a:solidFill>
                  <a:srgbClr val="FF0000"/>
                </a:solidFill>
              </a:rPr>
            </a:br>
            <a:endParaRPr lang="tr-TR" i="1" dirty="0">
              <a:solidFill>
                <a:srgbClr val="FF0000"/>
              </a:solidFill>
            </a:endParaRPr>
          </a:p>
        </p:txBody>
      </p:sp>
    </p:spTree>
    <p:extLst>
      <p:ext uri="{BB962C8B-B14F-4D97-AF65-F5344CB8AC3E}">
        <p14:creationId xmlns:p14="http://schemas.microsoft.com/office/powerpoint/2010/main" val="93606846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rmAutofit fontScale="92500"/>
          </a:bodyPr>
          <a:lstStyle/>
          <a:p>
            <a:r>
              <a:rPr lang="tr-TR" dirty="0"/>
              <a:t>Önemli konular ve talimatları yüksek sesle okuyup tekrarlayabilir.</a:t>
            </a:r>
          </a:p>
          <a:p>
            <a:r>
              <a:rPr lang="tr-TR" dirty="0"/>
              <a:t>Matematik ve sayısal konular için; yeni konuları (sesli) konuşarak kendine anlatarak çalışabilir. Problemi kendi sözcükleri ile ifade edebilir. Problemleri çözerken aklından geçenleri (o sırada yalnız da olsa) sesli anlatabilir.</a:t>
            </a:r>
          </a:p>
          <a:p>
            <a:r>
              <a:rPr lang="tr-TR" dirty="0"/>
              <a:t>Basamaklı bir kavram/bilgi öğreniyorsa bu basamakları yazıp, sonra yüksek sesle okuyabilir.</a:t>
            </a:r>
            <a:endParaRPr lang="tr-TR" dirty="0"/>
          </a:p>
        </p:txBody>
      </p:sp>
      <p:sp>
        <p:nvSpPr>
          <p:cNvPr id="4" name="Başlık 1"/>
          <p:cNvSpPr>
            <a:spLocks noGrp="1"/>
          </p:cNvSpPr>
          <p:nvPr>
            <p:ph type="title"/>
          </p:nvPr>
        </p:nvSpPr>
        <p:spPr/>
        <p:txBody>
          <a:bodyPr>
            <a:normAutofit fontScale="90000"/>
          </a:bodyPr>
          <a:lstStyle/>
          <a:p>
            <a:r>
              <a:rPr lang="tr-TR" b="1" dirty="0" smtClean="0"/>
              <a:t/>
            </a:r>
            <a:br>
              <a:rPr lang="tr-TR" b="1" dirty="0" smtClean="0"/>
            </a:br>
            <a:r>
              <a:rPr lang="tr-TR" b="1" i="1" dirty="0" smtClean="0">
                <a:solidFill>
                  <a:srgbClr val="FF0000"/>
                </a:solidFill>
              </a:rPr>
              <a:t>İşitsel </a:t>
            </a:r>
            <a:r>
              <a:rPr lang="tr-TR" b="1" i="1" dirty="0">
                <a:solidFill>
                  <a:srgbClr val="FF0000"/>
                </a:solidFill>
              </a:rPr>
              <a:t>Öğrenme Stili</a:t>
            </a:r>
            <a:br>
              <a:rPr lang="tr-TR" b="1" i="1" dirty="0">
                <a:solidFill>
                  <a:srgbClr val="FF0000"/>
                </a:solidFill>
              </a:rPr>
            </a:br>
            <a:endParaRPr lang="tr-TR" i="1" dirty="0">
              <a:solidFill>
                <a:srgbClr val="FF0000"/>
              </a:solidFill>
            </a:endParaRPr>
          </a:p>
        </p:txBody>
      </p:sp>
    </p:spTree>
    <p:extLst>
      <p:ext uri="{BB962C8B-B14F-4D97-AF65-F5344CB8AC3E}">
        <p14:creationId xmlns:p14="http://schemas.microsoft.com/office/powerpoint/2010/main" val="28698563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r>
              <a:rPr lang="tr-TR" b="1" i="1" dirty="0"/>
              <a:t>Öğrenme stilini bilmek, kişinin öğrenme ortamlarından daha etkili yararlanmasına yardımcı olur. Kişiye uygun </a:t>
            </a:r>
            <a:r>
              <a:rPr lang="tr-TR" b="1" i="1" dirty="0" smtClean="0"/>
              <a:t>yöntemlerle </a:t>
            </a:r>
            <a:r>
              <a:rPr lang="tr-TR" b="1" i="1" dirty="0"/>
              <a:t>tam öğrenmeyi sağlayarak, daha hızlı, pratik ve kendine uygun çalışma alışkanlıkları kazanmasını, öğrenmeye karşı olumlu tutum geliştirmesini ve kendini tanımasını sağlar.</a:t>
            </a:r>
          </a:p>
          <a:p>
            <a:endParaRPr lang="tr-TR" dirty="0"/>
          </a:p>
        </p:txBody>
      </p:sp>
      <p:sp>
        <p:nvSpPr>
          <p:cNvPr id="4" name="Başlık 1"/>
          <p:cNvSpPr>
            <a:spLocks noGrp="1"/>
          </p:cNvSpPr>
          <p:nvPr>
            <p:ph type="title"/>
          </p:nvPr>
        </p:nvSpPr>
        <p:spPr/>
        <p:txBody>
          <a:bodyPr/>
          <a:lstStyle/>
          <a:p>
            <a:r>
              <a:rPr lang="tr-TR" b="1" i="1" dirty="0" smtClean="0"/>
              <a:t>ÖĞRENME STİLLERİ</a:t>
            </a:r>
            <a:endParaRPr lang="tr-TR" b="1" i="1" dirty="0"/>
          </a:p>
        </p:txBody>
      </p:sp>
    </p:spTree>
    <p:extLst>
      <p:ext uri="{BB962C8B-B14F-4D97-AF65-F5344CB8AC3E}">
        <p14:creationId xmlns:p14="http://schemas.microsoft.com/office/powerpoint/2010/main" val="379955738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b="1" i="1" dirty="0" smtClean="0">
                <a:solidFill>
                  <a:srgbClr val="FF0000"/>
                </a:solidFill>
              </a:rPr>
              <a:t/>
            </a:r>
            <a:br>
              <a:rPr lang="tr-TR" b="1" i="1" dirty="0" smtClean="0">
                <a:solidFill>
                  <a:srgbClr val="FF0000"/>
                </a:solidFill>
              </a:rPr>
            </a:br>
            <a:r>
              <a:rPr lang="tr-TR" b="1" i="1" dirty="0" err="1" smtClean="0">
                <a:solidFill>
                  <a:srgbClr val="FF0000"/>
                </a:solidFill>
              </a:rPr>
              <a:t>Kinestetik</a:t>
            </a:r>
            <a:r>
              <a:rPr lang="tr-TR" b="1" i="1" dirty="0" smtClean="0">
                <a:solidFill>
                  <a:srgbClr val="FF0000"/>
                </a:solidFill>
              </a:rPr>
              <a:t>/Dokunsal </a:t>
            </a:r>
            <a:r>
              <a:rPr lang="tr-TR" b="1" i="1" dirty="0">
                <a:solidFill>
                  <a:srgbClr val="FF0000"/>
                </a:solidFill>
              </a:rPr>
              <a:t>Öğrenme Stili</a:t>
            </a:r>
            <a:r>
              <a:rPr lang="tr-TR" dirty="0"/>
              <a:t/>
            </a:r>
            <a:br>
              <a:rPr lang="tr-TR" dirty="0"/>
            </a:br>
            <a:endParaRPr lang="tr-TR" dirty="0"/>
          </a:p>
        </p:txBody>
      </p:sp>
      <p:sp>
        <p:nvSpPr>
          <p:cNvPr id="3" name="İçerik Yer Tutucusu 2"/>
          <p:cNvSpPr>
            <a:spLocks noGrp="1"/>
          </p:cNvSpPr>
          <p:nvPr>
            <p:ph idx="1"/>
          </p:nvPr>
        </p:nvSpPr>
        <p:spPr/>
        <p:txBody>
          <a:bodyPr>
            <a:normAutofit fontScale="77500" lnSpcReduction="20000"/>
          </a:bodyPr>
          <a:lstStyle/>
          <a:p>
            <a:r>
              <a:rPr lang="tr-TR" dirty="0"/>
              <a:t>Oldukça hareketli olurlar.	Yerlerinde duramazlar ve</a:t>
            </a:r>
          </a:p>
          <a:p>
            <a:r>
              <a:rPr lang="tr-TR" dirty="0"/>
              <a:t>sürekli hareket halindedirler. Tahtayı silmek, pencereyi açmak, kapıyı örtmek vb. onların görevi olsun isterler. Uzun müddet oturmaya zorlanırlarsa derste ne olup bittiğini de anlamaz hale gelebilirler.	Bu	hareketlilik	uygun	işlere	yönlendirilmezse	genelde	problem yaşanır. Ders işleme sisteminden daha az yararlanırlar. Bu nedenlerden dolayı da ilgisiz ve başarısız oldukları ileri sürülebilir.</a:t>
            </a:r>
          </a:p>
          <a:p>
            <a:r>
              <a:rPr lang="tr-TR" dirty="0"/>
              <a:t> </a:t>
            </a:r>
          </a:p>
          <a:p>
            <a:r>
              <a:rPr lang="tr-TR" dirty="0" err="1"/>
              <a:t>Kinestetik</a:t>
            </a:r>
            <a:r>
              <a:rPr lang="tr-TR" dirty="0"/>
              <a:t> stilde öğrenen kişi dağınıklıktan rahatsız olmaz ve niçin bu kadar olay çıkardığınıza bir anlam veremez. Hatta sizin, huysuz, kavgacı, bıktırıcı biri  olduğunuzu düşünür. </a:t>
            </a:r>
            <a:endParaRPr lang="tr-TR" dirty="0"/>
          </a:p>
        </p:txBody>
      </p:sp>
    </p:spTree>
    <p:extLst>
      <p:ext uri="{BB962C8B-B14F-4D97-AF65-F5344CB8AC3E}">
        <p14:creationId xmlns:p14="http://schemas.microsoft.com/office/powerpoint/2010/main" val="234015207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rmAutofit lnSpcReduction="10000"/>
          </a:bodyPr>
          <a:lstStyle/>
          <a:p>
            <a:r>
              <a:rPr lang="tr-TR" dirty="0"/>
              <a:t>O nedenle de, sizinle sürekli mücadele edebilir ve size karşı çıkabilir. Bu tür durumlarda, onlara sizin ne hissettiğinizi anlatmaya çalışın. Karışıklığın sizi nasıl etkilediğini, onların anlayabileceği bir şekilde izah edin. Bunu yaparken vücut dilini kullanmanız çok yararlı olur çünkü </a:t>
            </a:r>
            <a:r>
              <a:rPr lang="tr-TR" dirty="0" err="1"/>
              <a:t>kinestetik</a:t>
            </a:r>
            <a:r>
              <a:rPr lang="tr-TR" dirty="0"/>
              <a:t> kişiler vücut dilini daha iyi algılarlar. Evde gönüllerince davranabilecekleri kurtarılmış bölgelere gereksinim duyarlar.</a:t>
            </a:r>
            <a:endParaRPr lang="tr-TR" dirty="0"/>
          </a:p>
        </p:txBody>
      </p:sp>
      <p:sp>
        <p:nvSpPr>
          <p:cNvPr id="4" name="Başlık 1"/>
          <p:cNvSpPr>
            <a:spLocks noGrp="1"/>
          </p:cNvSpPr>
          <p:nvPr>
            <p:ph type="title"/>
          </p:nvPr>
        </p:nvSpPr>
        <p:spPr/>
        <p:txBody>
          <a:bodyPr>
            <a:normAutofit fontScale="90000"/>
          </a:bodyPr>
          <a:lstStyle/>
          <a:p>
            <a:r>
              <a:rPr lang="tr-TR" b="1" i="1" dirty="0" smtClean="0">
                <a:solidFill>
                  <a:srgbClr val="FF0000"/>
                </a:solidFill>
              </a:rPr>
              <a:t/>
            </a:r>
            <a:br>
              <a:rPr lang="tr-TR" b="1" i="1" dirty="0" smtClean="0">
                <a:solidFill>
                  <a:srgbClr val="FF0000"/>
                </a:solidFill>
              </a:rPr>
            </a:br>
            <a:r>
              <a:rPr lang="tr-TR" b="1" i="1" dirty="0" err="1" smtClean="0">
                <a:solidFill>
                  <a:srgbClr val="FF0000"/>
                </a:solidFill>
              </a:rPr>
              <a:t>Kinestetik</a:t>
            </a:r>
            <a:r>
              <a:rPr lang="tr-TR" b="1" i="1" dirty="0" smtClean="0">
                <a:solidFill>
                  <a:srgbClr val="FF0000"/>
                </a:solidFill>
              </a:rPr>
              <a:t>/Dokunsal </a:t>
            </a:r>
            <a:r>
              <a:rPr lang="tr-TR" b="1" i="1" dirty="0">
                <a:solidFill>
                  <a:srgbClr val="FF0000"/>
                </a:solidFill>
              </a:rPr>
              <a:t>Öğrenme Stili</a:t>
            </a:r>
            <a:r>
              <a:rPr lang="tr-TR" dirty="0"/>
              <a:t/>
            </a:r>
            <a:br>
              <a:rPr lang="tr-TR" dirty="0"/>
            </a:br>
            <a:endParaRPr lang="tr-TR" dirty="0"/>
          </a:p>
        </p:txBody>
      </p:sp>
    </p:spTree>
    <p:extLst>
      <p:ext uri="{BB962C8B-B14F-4D97-AF65-F5344CB8AC3E}">
        <p14:creationId xmlns:p14="http://schemas.microsoft.com/office/powerpoint/2010/main" val="10820263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r>
              <a:rPr lang="tr-TR" dirty="0" err="1"/>
              <a:t>Kinestetik</a:t>
            </a:r>
            <a:r>
              <a:rPr lang="tr-TR" dirty="0"/>
              <a:t> stilde öğrenen kişilerde somut ve hareket belirten kısa anlatımlar daha etkili olur. Bu anlatımda vücut dilini bariz bir şekilde kullanmakta da yarar vardır.</a:t>
            </a:r>
            <a:br>
              <a:rPr lang="tr-TR" dirty="0"/>
            </a:br>
            <a:r>
              <a:rPr lang="tr-TR" dirty="0" err="1"/>
              <a:t>Kinestetik</a:t>
            </a:r>
            <a:r>
              <a:rPr lang="tr-TR" dirty="0"/>
              <a:t> stilde öğrenen kişiye uzun ve önemli olan bir konuyu anlatmak için, rahat hareket edebilecekleri yerleri seçmeniz sizi daha iyi anlamalarını sağlar. Birlikte yapılan bir yürüyüş sırasında anlatılması gibi bir yol izlenebilir.</a:t>
            </a:r>
            <a:endParaRPr lang="tr-TR" dirty="0"/>
          </a:p>
        </p:txBody>
      </p:sp>
      <p:sp>
        <p:nvSpPr>
          <p:cNvPr id="4" name="Başlık 1"/>
          <p:cNvSpPr>
            <a:spLocks noGrp="1"/>
          </p:cNvSpPr>
          <p:nvPr>
            <p:ph type="title"/>
          </p:nvPr>
        </p:nvSpPr>
        <p:spPr/>
        <p:txBody>
          <a:bodyPr>
            <a:normAutofit fontScale="90000"/>
          </a:bodyPr>
          <a:lstStyle/>
          <a:p>
            <a:r>
              <a:rPr lang="tr-TR" b="1" i="1" dirty="0" smtClean="0">
                <a:solidFill>
                  <a:srgbClr val="FF0000"/>
                </a:solidFill>
              </a:rPr>
              <a:t/>
            </a:r>
            <a:br>
              <a:rPr lang="tr-TR" b="1" i="1" dirty="0" smtClean="0">
                <a:solidFill>
                  <a:srgbClr val="FF0000"/>
                </a:solidFill>
              </a:rPr>
            </a:br>
            <a:r>
              <a:rPr lang="tr-TR" b="1" i="1" dirty="0" err="1" smtClean="0">
                <a:solidFill>
                  <a:srgbClr val="FF0000"/>
                </a:solidFill>
              </a:rPr>
              <a:t>Kinestetik</a:t>
            </a:r>
            <a:r>
              <a:rPr lang="tr-TR" b="1" i="1" dirty="0" smtClean="0">
                <a:solidFill>
                  <a:srgbClr val="FF0000"/>
                </a:solidFill>
              </a:rPr>
              <a:t>/Dokunsal </a:t>
            </a:r>
            <a:r>
              <a:rPr lang="tr-TR" b="1" i="1" dirty="0">
                <a:solidFill>
                  <a:srgbClr val="FF0000"/>
                </a:solidFill>
              </a:rPr>
              <a:t>Öğrenme Stili</a:t>
            </a:r>
            <a:r>
              <a:rPr lang="tr-TR" dirty="0"/>
              <a:t/>
            </a:r>
            <a:br>
              <a:rPr lang="tr-TR" dirty="0"/>
            </a:br>
            <a:endParaRPr lang="tr-TR" dirty="0"/>
          </a:p>
        </p:txBody>
      </p:sp>
    </p:spTree>
    <p:extLst>
      <p:ext uri="{BB962C8B-B14F-4D97-AF65-F5344CB8AC3E}">
        <p14:creationId xmlns:p14="http://schemas.microsoft.com/office/powerpoint/2010/main" val="2723995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r>
              <a:rPr lang="tr-TR" dirty="0"/>
              <a:t>Örneğin; elinizi omuzlarına koymanız anlattığınız şeyi anlamaları için yararlı olabilir. Konuşma veya ders çalışma sırasında elinde bir eşya varsa buna mani olmayın. Örneğin ders çalışırken elindeki kalemi sürekli çeviriyorsa kalemi elinden almayın. Düşündüğünüzün tersine kalem elindeyken sizi daha iyi anlayabilir.</a:t>
            </a:r>
          </a:p>
          <a:p>
            <a:endParaRPr lang="tr-TR" dirty="0"/>
          </a:p>
        </p:txBody>
      </p:sp>
      <p:sp>
        <p:nvSpPr>
          <p:cNvPr id="4" name="Başlık 1"/>
          <p:cNvSpPr>
            <a:spLocks noGrp="1"/>
          </p:cNvSpPr>
          <p:nvPr>
            <p:ph type="title"/>
          </p:nvPr>
        </p:nvSpPr>
        <p:spPr/>
        <p:txBody>
          <a:bodyPr>
            <a:normAutofit fontScale="90000"/>
          </a:bodyPr>
          <a:lstStyle/>
          <a:p>
            <a:r>
              <a:rPr lang="tr-TR" b="1" i="1" dirty="0" smtClean="0">
                <a:solidFill>
                  <a:srgbClr val="FF0000"/>
                </a:solidFill>
              </a:rPr>
              <a:t/>
            </a:r>
            <a:br>
              <a:rPr lang="tr-TR" b="1" i="1" dirty="0" smtClean="0">
                <a:solidFill>
                  <a:srgbClr val="FF0000"/>
                </a:solidFill>
              </a:rPr>
            </a:br>
            <a:r>
              <a:rPr lang="tr-TR" b="1" i="1" dirty="0" err="1" smtClean="0">
                <a:solidFill>
                  <a:srgbClr val="FF0000"/>
                </a:solidFill>
              </a:rPr>
              <a:t>Kinestetik</a:t>
            </a:r>
            <a:r>
              <a:rPr lang="tr-TR" b="1" i="1" dirty="0" smtClean="0">
                <a:solidFill>
                  <a:srgbClr val="FF0000"/>
                </a:solidFill>
              </a:rPr>
              <a:t>/Dokunsal </a:t>
            </a:r>
            <a:r>
              <a:rPr lang="tr-TR" b="1" i="1" dirty="0">
                <a:solidFill>
                  <a:srgbClr val="FF0000"/>
                </a:solidFill>
              </a:rPr>
              <a:t>Öğrenme Stili</a:t>
            </a:r>
            <a:r>
              <a:rPr lang="tr-TR" dirty="0"/>
              <a:t/>
            </a:r>
            <a:br>
              <a:rPr lang="tr-TR" dirty="0"/>
            </a:br>
            <a:endParaRPr lang="tr-TR" dirty="0"/>
          </a:p>
        </p:txBody>
      </p:sp>
    </p:spTree>
    <p:extLst>
      <p:ext uri="{BB962C8B-B14F-4D97-AF65-F5344CB8AC3E}">
        <p14:creationId xmlns:p14="http://schemas.microsoft.com/office/powerpoint/2010/main" val="30148389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rmAutofit fontScale="62500" lnSpcReduction="20000"/>
          </a:bodyPr>
          <a:lstStyle/>
          <a:p>
            <a:r>
              <a:rPr lang="tr-TR" dirty="0"/>
              <a:t>Öğrenebilmeleri için mutlaka ellerini kullanacakları, yaparak yaşayarak öğrenme dediğimiz yöntemlerin uygulanması gerekir. Müze, okul bahçesi veya </a:t>
            </a:r>
            <a:r>
              <a:rPr lang="tr-TR" dirty="0" err="1"/>
              <a:t>laboratuarda</a:t>
            </a:r>
            <a:r>
              <a:rPr lang="tr-TR" dirty="0"/>
              <a:t> dokunarak, ellerini kullanarak olayların içinde yaşayarak en iyi öğrenirler.</a:t>
            </a:r>
          </a:p>
          <a:p>
            <a:r>
              <a:rPr lang="tr-TR" b="1" dirty="0"/>
              <a:t>Nasıl ders çalışmalı?</a:t>
            </a:r>
          </a:p>
          <a:p>
            <a:r>
              <a:rPr lang="tr-TR" dirty="0"/>
              <a:t>Derse konsantre olabilmek için ön sıralara oturabilir.</a:t>
            </a:r>
          </a:p>
          <a:p>
            <a:r>
              <a:rPr lang="tr-TR" dirty="0"/>
              <a:t>Yazım kurallarını fazlaca göz önüne almadan sürekli olarak duyduklarını hatırlatacak kısa notlar tutabilir.</a:t>
            </a:r>
          </a:p>
          <a:p>
            <a:r>
              <a:rPr lang="tr-TR" dirty="0"/>
              <a:t>Kavram haritası niteliğinde şema ya da çizimler yapabilir.</a:t>
            </a:r>
          </a:p>
          <a:p>
            <a:r>
              <a:rPr lang="tr-TR" dirty="0"/>
              <a:t>Ders çalışırken öğrenmeyi kolaylaştırmak için, elinde kitap ya da kartlarla ileri geri yürüyüp, yüksek sesle okuyabilir.</a:t>
            </a:r>
          </a:p>
          <a:p>
            <a:r>
              <a:rPr lang="tr-TR" dirty="0"/>
              <a:t>Çalışırken hareket etmesi sağlanabilir.</a:t>
            </a:r>
          </a:p>
          <a:p>
            <a:r>
              <a:rPr lang="tr-TR" dirty="0"/>
              <a:t>Çalışırken kendi istediği yerde ve şekilde çalışmasına izin verilebilir.</a:t>
            </a:r>
          </a:p>
          <a:p>
            <a:r>
              <a:rPr lang="tr-TR" dirty="0"/>
              <a:t>Bir	şeyler	anlatacağı	zam	ayağa	kalkabilir	ve	tüm	vücudunu	kullanarak anlatabilme özgürlüğü olabilir.</a:t>
            </a:r>
          </a:p>
          <a:p>
            <a:endParaRPr lang="tr-TR" dirty="0"/>
          </a:p>
        </p:txBody>
      </p:sp>
      <p:sp>
        <p:nvSpPr>
          <p:cNvPr id="4" name="Başlık 1"/>
          <p:cNvSpPr>
            <a:spLocks noGrp="1"/>
          </p:cNvSpPr>
          <p:nvPr>
            <p:ph type="title"/>
          </p:nvPr>
        </p:nvSpPr>
        <p:spPr/>
        <p:txBody>
          <a:bodyPr>
            <a:normAutofit fontScale="90000"/>
          </a:bodyPr>
          <a:lstStyle/>
          <a:p>
            <a:r>
              <a:rPr lang="tr-TR" b="1" i="1" dirty="0" smtClean="0">
                <a:solidFill>
                  <a:srgbClr val="FF0000"/>
                </a:solidFill>
              </a:rPr>
              <a:t/>
            </a:r>
            <a:br>
              <a:rPr lang="tr-TR" b="1" i="1" dirty="0" smtClean="0">
                <a:solidFill>
                  <a:srgbClr val="FF0000"/>
                </a:solidFill>
              </a:rPr>
            </a:br>
            <a:r>
              <a:rPr lang="tr-TR" b="1" i="1" dirty="0" err="1" smtClean="0">
                <a:solidFill>
                  <a:srgbClr val="FF0000"/>
                </a:solidFill>
              </a:rPr>
              <a:t>Kinestetik</a:t>
            </a:r>
            <a:r>
              <a:rPr lang="tr-TR" b="1" i="1" dirty="0" smtClean="0">
                <a:solidFill>
                  <a:srgbClr val="FF0000"/>
                </a:solidFill>
              </a:rPr>
              <a:t>/Dokunsal </a:t>
            </a:r>
            <a:r>
              <a:rPr lang="tr-TR" b="1" i="1" dirty="0">
                <a:solidFill>
                  <a:srgbClr val="FF0000"/>
                </a:solidFill>
              </a:rPr>
              <a:t>Öğrenme Stili</a:t>
            </a:r>
            <a:r>
              <a:rPr lang="tr-TR" dirty="0"/>
              <a:t/>
            </a:r>
            <a:br>
              <a:rPr lang="tr-TR" dirty="0"/>
            </a:br>
            <a:endParaRPr lang="tr-TR" dirty="0"/>
          </a:p>
        </p:txBody>
      </p:sp>
    </p:spTree>
    <p:extLst>
      <p:ext uri="{BB962C8B-B14F-4D97-AF65-F5344CB8AC3E}">
        <p14:creationId xmlns:p14="http://schemas.microsoft.com/office/powerpoint/2010/main" val="142683374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rmAutofit fontScale="92500" lnSpcReduction="10000"/>
          </a:bodyPr>
          <a:lstStyle/>
          <a:p>
            <a:r>
              <a:rPr lang="tr-TR" dirty="0"/>
              <a:t>Ders dinlerken hareket etmelerine izin verilebilir.</a:t>
            </a:r>
          </a:p>
          <a:p>
            <a:r>
              <a:rPr lang="tr-TR" dirty="0"/>
              <a:t>Dersi anlatan kişinin mimik, drama ve abartılı ağız hareketlerine odaklanmaları anlamalarına yardımcı olabilir.</a:t>
            </a:r>
          </a:p>
          <a:p>
            <a:r>
              <a:rPr lang="tr-TR" dirty="0"/>
              <a:t>Maket ve benzeri materyaller kullanmaları öğrenmelerini kolaylaştırabilir.</a:t>
            </a:r>
          </a:p>
          <a:p>
            <a:r>
              <a:rPr lang="tr-TR" dirty="0"/>
              <a:t>Sıralı işlemleri hatırlayabilmek için her bir basamağı bir karta yazmalı daha sonra kartları otomatik olarak sıraya koyacak hale gelene kadar sıraya koymalı.</a:t>
            </a:r>
          </a:p>
          <a:p>
            <a:endParaRPr lang="tr-TR" dirty="0"/>
          </a:p>
        </p:txBody>
      </p:sp>
      <p:sp>
        <p:nvSpPr>
          <p:cNvPr id="4" name="Başlık 1"/>
          <p:cNvSpPr>
            <a:spLocks noGrp="1"/>
          </p:cNvSpPr>
          <p:nvPr>
            <p:ph type="title"/>
          </p:nvPr>
        </p:nvSpPr>
        <p:spPr/>
        <p:txBody>
          <a:bodyPr>
            <a:normAutofit fontScale="90000"/>
          </a:bodyPr>
          <a:lstStyle/>
          <a:p>
            <a:r>
              <a:rPr lang="tr-TR" b="1" i="1" dirty="0" smtClean="0">
                <a:solidFill>
                  <a:srgbClr val="FF0000"/>
                </a:solidFill>
              </a:rPr>
              <a:t/>
            </a:r>
            <a:br>
              <a:rPr lang="tr-TR" b="1" i="1" dirty="0" smtClean="0">
                <a:solidFill>
                  <a:srgbClr val="FF0000"/>
                </a:solidFill>
              </a:rPr>
            </a:br>
            <a:r>
              <a:rPr lang="tr-TR" b="1" i="1" dirty="0" err="1" smtClean="0">
                <a:solidFill>
                  <a:srgbClr val="FF0000"/>
                </a:solidFill>
              </a:rPr>
              <a:t>Kinestetik</a:t>
            </a:r>
            <a:r>
              <a:rPr lang="tr-TR" b="1" i="1" dirty="0" smtClean="0">
                <a:solidFill>
                  <a:srgbClr val="FF0000"/>
                </a:solidFill>
              </a:rPr>
              <a:t>/Dokunsal </a:t>
            </a:r>
            <a:r>
              <a:rPr lang="tr-TR" b="1" i="1" dirty="0">
                <a:solidFill>
                  <a:srgbClr val="FF0000"/>
                </a:solidFill>
              </a:rPr>
              <a:t>Öğrenme Stili</a:t>
            </a:r>
            <a:r>
              <a:rPr lang="tr-TR" dirty="0"/>
              <a:t/>
            </a:r>
            <a:br>
              <a:rPr lang="tr-TR" dirty="0"/>
            </a:br>
            <a:endParaRPr lang="tr-TR" dirty="0"/>
          </a:p>
        </p:txBody>
      </p:sp>
    </p:spTree>
    <p:extLst>
      <p:ext uri="{BB962C8B-B14F-4D97-AF65-F5344CB8AC3E}">
        <p14:creationId xmlns:p14="http://schemas.microsoft.com/office/powerpoint/2010/main" val="417838556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b="1" i="1" dirty="0" smtClean="0">
                <a:solidFill>
                  <a:srgbClr val="FF0000"/>
                </a:solidFill>
              </a:rPr>
              <a:t/>
            </a:r>
            <a:br>
              <a:rPr lang="tr-TR" b="1" i="1" dirty="0" smtClean="0">
                <a:solidFill>
                  <a:srgbClr val="FF0000"/>
                </a:solidFill>
              </a:rPr>
            </a:br>
            <a:r>
              <a:rPr lang="tr-TR" b="1" i="1" dirty="0" err="1" smtClean="0">
                <a:solidFill>
                  <a:srgbClr val="FF0000"/>
                </a:solidFill>
              </a:rPr>
              <a:t>Kinestetik</a:t>
            </a:r>
            <a:r>
              <a:rPr lang="tr-TR" b="1" i="1" dirty="0" smtClean="0">
                <a:solidFill>
                  <a:srgbClr val="FF0000"/>
                </a:solidFill>
              </a:rPr>
              <a:t>/Dokunsal </a:t>
            </a:r>
            <a:r>
              <a:rPr lang="tr-TR" b="1" i="1" dirty="0">
                <a:solidFill>
                  <a:srgbClr val="FF0000"/>
                </a:solidFill>
              </a:rPr>
              <a:t>Öğrenme Stili</a:t>
            </a:r>
            <a:r>
              <a:rPr lang="tr-TR" dirty="0"/>
              <a:t/>
            </a:r>
            <a:br>
              <a:rPr lang="tr-TR" dirty="0"/>
            </a:br>
            <a:endParaRPr lang="tr-TR" dirty="0"/>
          </a:p>
        </p:txBody>
      </p:sp>
      <p:sp>
        <p:nvSpPr>
          <p:cNvPr id="3" name="İçerik Yer Tutucusu 2"/>
          <p:cNvSpPr>
            <a:spLocks noGrp="1"/>
          </p:cNvSpPr>
          <p:nvPr>
            <p:ph idx="1"/>
          </p:nvPr>
        </p:nvSpPr>
        <p:spPr/>
        <p:txBody>
          <a:bodyPr>
            <a:normAutofit fontScale="92500" lnSpcReduction="20000"/>
          </a:bodyPr>
          <a:lstStyle/>
          <a:p>
            <a:r>
              <a:rPr lang="tr-TR" dirty="0"/>
              <a:t>Matematik çalışırken, bilgileri gündelik hayatları ile ilişkilendirebilecek şekilde somutlaştırmaları faydalı olabilir.</a:t>
            </a:r>
            <a:br>
              <a:rPr lang="tr-TR" dirty="0"/>
            </a:br>
            <a:r>
              <a:rPr lang="tr-TR" dirty="0" err="1"/>
              <a:t>Kinestetik</a:t>
            </a:r>
            <a:r>
              <a:rPr lang="tr-TR" dirty="0"/>
              <a:t>	olan	öğrencilerin	ders	çalışırken	sık	sık	ara	vermesi	gerekebilir. Çalışacakları konuyu 20 dakikalık periyotlara bölmeleri önerilir.</a:t>
            </a:r>
          </a:p>
          <a:p>
            <a:r>
              <a:rPr lang="tr-TR" dirty="0"/>
              <a:t>Laboratuvar çalışmaları için fazladan zaman ayırabilir, konu ile ilgili müze, tarihi yerler vb. yaşayarak öğrenebilecekleri mekanlara gidebilirler.</a:t>
            </a:r>
          </a:p>
          <a:p>
            <a:endParaRPr lang="tr-TR" dirty="0"/>
          </a:p>
        </p:txBody>
      </p:sp>
    </p:spTree>
    <p:extLst>
      <p:ext uri="{BB962C8B-B14F-4D97-AF65-F5344CB8AC3E}">
        <p14:creationId xmlns:p14="http://schemas.microsoft.com/office/powerpoint/2010/main" val="226227497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b="1" i="1" u="sng" dirty="0" smtClean="0">
                <a:solidFill>
                  <a:srgbClr val="FF0000"/>
                </a:solidFill>
              </a:rPr>
              <a:t/>
            </a:r>
            <a:br>
              <a:rPr lang="tr-TR" b="1" i="1" u="sng" dirty="0" smtClean="0">
                <a:solidFill>
                  <a:srgbClr val="FF0000"/>
                </a:solidFill>
              </a:rPr>
            </a:br>
            <a:r>
              <a:rPr lang="tr-TR" b="1" i="1" u="sng" dirty="0" smtClean="0">
                <a:solidFill>
                  <a:srgbClr val="FF0000"/>
                </a:solidFill>
              </a:rPr>
              <a:t>DOĞRU </a:t>
            </a:r>
            <a:r>
              <a:rPr lang="tr-TR" b="1" i="1" u="sng" dirty="0">
                <a:solidFill>
                  <a:srgbClr val="FF0000"/>
                </a:solidFill>
              </a:rPr>
              <a:t>ÇALIŞMA ALIŞKANLIKLARI</a:t>
            </a:r>
            <a:r>
              <a:rPr lang="tr-TR" dirty="0"/>
              <a:t/>
            </a:r>
            <a:br>
              <a:rPr lang="tr-TR" dirty="0"/>
            </a:br>
            <a:endParaRPr lang="tr-TR" dirty="0"/>
          </a:p>
        </p:txBody>
      </p:sp>
      <p:sp>
        <p:nvSpPr>
          <p:cNvPr id="3" name="İçerik Yer Tutucusu 2"/>
          <p:cNvSpPr>
            <a:spLocks noGrp="1"/>
          </p:cNvSpPr>
          <p:nvPr>
            <p:ph idx="1"/>
          </p:nvPr>
        </p:nvSpPr>
        <p:spPr/>
        <p:txBody>
          <a:bodyPr>
            <a:normAutofit fontScale="70000" lnSpcReduction="20000"/>
          </a:bodyPr>
          <a:lstStyle/>
          <a:p>
            <a:pPr lvl="0"/>
            <a:r>
              <a:rPr lang="tr-TR" dirty="0"/>
              <a:t>Her öğrencinin çalışma alışkanlıkları ve öğrenme yöntemi farklıdır. Bunu unutmayın. Kendi öğrenme tarzınızı - yöntemlerinizi fark edin ve bunu geliştirin</a:t>
            </a:r>
            <a:r>
              <a:rPr lang="tr-TR" dirty="0" smtClean="0"/>
              <a:t>.</a:t>
            </a:r>
            <a:r>
              <a:rPr lang="tr-TR" dirty="0"/>
              <a:t> </a:t>
            </a:r>
          </a:p>
          <a:p>
            <a:pPr lvl="0"/>
            <a:r>
              <a:rPr lang="tr-TR" b="1" u="sng" dirty="0">
                <a:solidFill>
                  <a:srgbClr val="FF0000"/>
                </a:solidFill>
              </a:rPr>
              <a:t>Ders esnasında, öğretmeninizi dikkatli bir şekilde dinleyin</a:t>
            </a:r>
            <a:r>
              <a:rPr lang="tr-TR" dirty="0"/>
              <a:t> ve derste öğrendiklerinizi daha sonra evinizde tekrar etmenize yardımcı olacak şekilde defterinize kısa notlar alın</a:t>
            </a:r>
            <a:r>
              <a:rPr lang="tr-TR" dirty="0" smtClean="0"/>
              <a:t>.</a:t>
            </a:r>
            <a:r>
              <a:rPr lang="tr-TR" dirty="0"/>
              <a:t> </a:t>
            </a:r>
          </a:p>
          <a:p>
            <a:pPr lvl="0"/>
            <a:r>
              <a:rPr lang="tr-TR" dirty="0"/>
              <a:t>Zaman zaman </a:t>
            </a:r>
            <a:r>
              <a:rPr lang="tr-TR" b="1" u="sng" dirty="0">
                <a:solidFill>
                  <a:srgbClr val="FF0000"/>
                </a:solidFill>
              </a:rPr>
              <a:t>çalıştığınız konuları tekrar edin</a:t>
            </a:r>
            <a:r>
              <a:rPr lang="tr-TR" dirty="0"/>
              <a:t>. Ama son çalışmanız ile bir sonraki çalışmanız arasında uzun zaman aralıkları olmasın. Çünkü bu unutmayı arttırır ve daha çok çaba harcamanızı gerektirir. Ne kadar sık aralıklarla tekrar ederseniz öğrendikleriniz o kadar kalıcı olur</a:t>
            </a:r>
            <a:r>
              <a:rPr lang="tr-TR" dirty="0" smtClean="0"/>
              <a:t>.</a:t>
            </a:r>
            <a:r>
              <a:rPr lang="tr-TR" dirty="0"/>
              <a:t> </a:t>
            </a:r>
          </a:p>
          <a:p>
            <a:pPr lvl="0"/>
            <a:r>
              <a:rPr lang="tr-TR" b="1" u="sng" dirty="0">
                <a:solidFill>
                  <a:srgbClr val="FF0000"/>
                </a:solidFill>
              </a:rPr>
              <a:t>Anlamadığınız, öğrenemediğiniz kısımları mutlaka ama mutlaka öğretmeninize sorun</a:t>
            </a:r>
            <a:r>
              <a:rPr lang="tr-TR" dirty="0"/>
              <a:t>.</a:t>
            </a:r>
          </a:p>
          <a:p>
            <a:pPr marL="0" indent="0">
              <a:buNone/>
            </a:pPr>
            <a:endParaRPr lang="tr-TR" dirty="0"/>
          </a:p>
        </p:txBody>
      </p:sp>
    </p:spTree>
    <p:extLst>
      <p:ext uri="{BB962C8B-B14F-4D97-AF65-F5344CB8AC3E}">
        <p14:creationId xmlns:p14="http://schemas.microsoft.com/office/powerpoint/2010/main" val="235108045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rmAutofit fontScale="70000" lnSpcReduction="20000"/>
          </a:bodyPr>
          <a:lstStyle/>
          <a:p>
            <a:pPr lvl="0"/>
            <a:r>
              <a:rPr lang="tr-TR" b="1" u="sng" dirty="0">
                <a:solidFill>
                  <a:srgbClr val="FF0000"/>
                </a:solidFill>
              </a:rPr>
              <a:t>Kendinize hedefler belirleyin. Bir amacınız olsun. Bir meslek ya da gitmek istediğiniz bir üst okul belirlerseniz çalışmanız daha anlamlı ve verimli olacaktır</a:t>
            </a:r>
            <a:r>
              <a:rPr lang="tr-TR" b="1" u="sng" dirty="0" smtClean="0">
                <a:solidFill>
                  <a:srgbClr val="FF0000"/>
                </a:solidFill>
              </a:rPr>
              <a:t>.</a:t>
            </a:r>
          </a:p>
          <a:p>
            <a:pPr marL="0" lvl="0" indent="0">
              <a:buNone/>
            </a:pPr>
            <a:endParaRPr lang="tr-TR" dirty="0"/>
          </a:p>
          <a:p>
            <a:pPr lvl="0"/>
            <a:r>
              <a:rPr lang="tr-TR" dirty="0"/>
              <a:t>Dikkat süreniz en fazla 30 – 40 dakikadır. O nedenle bu süreden fazla çalışmak zihninizi yorabilir. Mutlaka, çalışmanızın ardına en az 20 dakika mola vermeniz sizin için faydalı olacaktır</a:t>
            </a:r>
            <a:r>
              <a:rPr lang="tr-TR" dirty="0" smtClean="0"/>
              <a:t>.</a:t>
            </a:r>
          </a:p>
          <a:p>
            <a:pPr lvl="0"/>
            <a:endParaRPr lang="tr-TR" dirty="0"/>
          </a:p>
          <a:p>
            <a:pPr lvl="0"/>
            <a:r>
              <a:rPr lang="tr-TR" dirty="0"/>
              <a:t>Televizyon ya da internet ( bilgisayar, telefon, tablet ) karşısında çok fazla zaman geçirmek – zihniniz çoğunlukla aktif değil pasif olduğu için – dikkat sürenizi azaltır ve zihninizin tembelleşmesine neden olur. O nedenle televizyon ve internete ( bilgisayar, telefon, tablet ) ayıracağınız zamana mutlaka dikkat edin! </a:t>
            </a:r>
            <a:r>
              <a:rPr lang="tr-TR" b="1" u="sng" dirty="0">
                <a:solidFill>
                  <a:srgbClr val="FF0000"/>
                </a:solidFill>
              </a:rPr>
              <a:t>İzlediğiniz ve dinlediğiniz içeriklerin yaş ve gelişim düzeyinize uygun olmasına dikkat edin</a:t>
            </a:r>
            <a:r>
              <a:rPr lang="tr-TR" dirty="0" smtClean="0"/>
              <a:t>.</a:t>
            </a:r>
            <a:endParaRPr lang="tr-TR" dirty="0"/>
          </a:p>
          <a:p>
            <a:endParaRPr lang="tr-TR" dirty="0"/>
          </a:p>
        </p:txBody>
      </p:sp>
      <p:sp>
        <p:nvSpPr>
          <p:cNvPr id="4" name="Başlık 1"/>
          <p:cNvSpPr>
            <a:spLocks noGrp="1"/>
          </p:cNvSpPr>
          <p:nvPr>
            <p:ph type="title"/>
          </p:nvPr>
        </p:nvSpPr>
        <p:spPr/>
        <p:txBody>
          <a:bodyPr>
            <a:normAutofit fontScale="90000"/>
          </a:bodyPr>
          <a:lstStyle/>
          <a:p>
            <a:r>
              <a:rPr lang="tr-TR" b="1" i="1" u="sng" dirty="0" smtClean="0">
                <a:solidFill>
                  <a:srgbClr val="FF0000"/>
                </a:solidFill>
              </a:rPr>
              <a:t/>
            </a:r>
            <a:br>
              <a:rPr lang="tr-TR" b="1" i="1" u="sng" dirty="0" smtClean="0">
                <a:solidFill>
                  <a:srgbClr val="FF0000"/>
                </a:solidFill>
              </a:rPr>
            </a:br>
            <a:r>
              <a:rPr lang="tr-TR" b="1" i="1" u="sng" dirty="0" smtClean="0">
                <a:solidFill>
                  <a:srgbClr val="FF0000"/>
                </a:solidFill>
              </a:rPr>
              <a:t>DOĞRU </a:t>
            </a:r>
            <a:r>
              <a:rPr lang="tr-TR" b="1" i="1" u="sng" dirty="0">
                <a:solidFill>
                  <a:srgbClr val="FF0000"/>
                </a:solidFill>
              </a:rPr>
              <a:t>ÇALIŞMA ALIŞKANLIKLARI</a:t>
            </a:r>
            <a:r>
              <a:rPr lang="tr-TR" dirty="0"/>
              <a:t/>
            </a:r>
            <a:br>
              <a:rPr lang="tr-TR" dirty="0"/>
            </a:br>
            <a:endParaRPr lang="tr-TR" dirty="0"/>
          </a:p>
        </p:txBody>
      </p:sp>
    </p:spTree>
    <p:extLst>
      <p:ext uri="{BB962C8B-B14F-4D97-AF65-F5344CB8AC3E}">
        <p14:creationId xmlns:p14="http://schemas.microsoft.com/office/powerpoint/2010/main" val="216668944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rmAutofit fontScale="85000" lnSpcReduction="10000"/>
          </a:bodyPr>
          <a:lstStyle/>
          <a:p>
            <a:pPr lvl="0"/>
            <a:r>
              <a:rPr lang="tr-TR" dirty="0"/>
              <a:t>Anlama, algılama ve bilgi seviyenizin artmasını istiyorsanız mutlaka ama mutlaka her gün </a:t>
            </a:r>
            <a:r>
              <a:rPr lang="tr-TR" dirty="0" smtClean="0"/>
              <a:t>en </a:t>
            </a:r>
            <a:r>
              <a:rPr lang="tr-TR" dirty="0"/>
              <a:t>az </a:t>
            </a:r>
            <a:r>
              <a:rPr lang="tr-TR" b="1" u="sng" dirty="0">
                <a:solidFill>
                  <a:srgbClr val="FF0000"/>
                </a:solidFill>
              </a:rPr>
              <a:t>30 dakika kitap okuyun</a:t>
            </a:r>
            <a:r>
              <a:rPr lang="tr-TR" dirty="0"/>
              <a:t>. Kitap okumak zihninizi her zaman dinç ve genç tutar. Okuyacağınız kitapların yaşınıza ve gelişim düzeyinize uygun olmasına dikkat edin</a:t>
            </a:r>
            <a:r>
              <a:rPr lang="tr-TR" dirty="0" smtClean="0"/>
              <a:t>!</a:t>
            </a:r>
            <a:endParaRPr lang="tr-TR" dirty="0"/>
          </a:p>
          <a:p>
            <a:pPr lvl="0"/>
            <a:r>
              <a:rPr lang="tr-TR" dirty="0"/>
              <a:t>Okulda öğrendiklerinizi aynı gün içerisinde evde mutlaka </a:t>
            </a:r>
            <a:r>
              <a:rPr lang="tr-TR" b="1" u="sng" dirty="0">
                <a:solidFill>
                  <a:srgbClr val="FF0000"/>
                </a:solidFill>
              </a:rPr>
              <a:t>tekrar edin, gözden geçirin. </a:t>
            </a:r>
          </a:p>
          <a:p>
            <a:pPr lvl="0"/>
            <a:r>
              <a:rPr lang="tr-TR" dirty="0"/>
              <a:t>Derse mutlaka öğretmeninizin anlattığı konuyla ilgili olarak bol bol katılım sağlamaya çalışın. Unutmayın; ne kadar çok katılırsanız o kadar çabuk ve iyi bir şekilde öğrenirsiniz.</a:t>
            </a:r>
          </a:p>
          <a:p>
            <a:endParaRPr lang="tr-TR" dirty="0"/>
          </a:p>
        </p:txBody>
      </p:sp>
      <p:sp>
        <p:nvSpPr>
          <p:cNvPr id="4" name="Başlık 1"/>
          <p:cNvSpPr>
            <a:spLocks noGrp="1"/>
          </p:cNvSpPr>
          <p:nvPr>
            <p:ph type="title"/>
          </p:nvPr>
        </p:nvSpPr>
        <p:spPr/>
        <p:txBody>
          <a:bodyPr>
            <a:normAutofit fontScale="90000"/>
          </a:bodyPr>
          <a:lstStyle/>
          <a:p>
            <a:r>
              <a:rPr lang="tr-TR" b="1" i="1" u="sng" dirty="0" smtClean="0">
                <a:solidFill>
                  <a:srgbClr val="FF0000"/>
                </a:solidFill>
              </a:rPr>
              <a:t/>
            </a:r>
            <a:br>
              <a:rPr lang="tr-TR" b="1" i="1" u="sng" dirty="0" smtClean="0">
                <a:solidFill>
                  <a:srgbClr val="FF0000"/>
                </a:solidFill>
              </a:rPr>
            </a:br>
            <a:r>
              <a:rPr lang="tr-TR" b="1" i="1" u="sng" dirty="0" smtClean="0">
                <a:solidFill>
                  <a:srgbClr val="FF0000"/>
                </a:solidFill>
              </a:rPr>
              <a:t>DOĞRU </a:t>
            </a:r>
            <a:r>
              <a:rPr lang="tr-TR" b="1" i="1" u="sng" dirty="0">
                <a:solidFill>
                  <a:srgbClr val="FF0000"/>
                </a:solidFill>
              </a:rPr>
              <a:t>ÇALIŞMA ALIŞKANLIKLARI</a:t>
            </a:r>
            <a:r>
              <a:rPr lang="tr-TR" dirty="0"/>
              <a:t/>
            </a:r>
            <a:br>
              <a:rPr lang="tr-TR" dirty="0"/>
            </a:br>
            <a:endParaRPr lang="tr-TR" dirty="0"/>
          </a:p>
        </p:txBody>
      </p:sp>
    </p:spTree>
    <p:extLst>
      <p:ext uri="{BB962C8B-B14F-4D97-AF65-F5344CB8AC3E}">
        <p14:creationId xmlns:p14="http://schemas.microsoft.com/office/powerpoint/2010/main" val="16520175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endParaRPr lang="tr-TR" i="1" dirty="0" smtClean="0"/>
          </a:p>
          <a:p>
            <a:r>
              <a:rPr lang="tr-TR" i="1" dirty="0" smtClean="0"/>
              <a:t>Ailelerin </a:t>
            </a:r>
            <a:r>
              <a:rPr lang="tr-TR" i="1" dirty="0"/>
              <a:t>ve öğretmenlerin öğrenciyi doğal ortamda gözlemlemesi, öğrencinin kendini deneyimlemesi ve değerlendirmesi, öğrenme stillerinin tam olarak fark edilmesinde daha güvenilir olacaktır.</a:t>
            </a:r>
            <a:endParaRPr lang="tr-TR" dirty="0"/>
          </a:p>
          <a:p>
            <a:endParaRPr lang="tr-TR" dirty="0"/>
          </a:p>
        </p:txBody>
      </p:sp>
      <p:sp>
        <p:nvSpPr>
          <p:cNvPr id="4" name="Başlık 1"/>
          <p:cNvSpPr>
            <a:spLocks noGrp="1"/>
          </p:cNvSpPr>
          <p:nvPr>
            <p:ph type="title"/>
          </p:nvPr>
        </p:nvSpPr>
        <p:spPr/>
        <p:txBody>
          <a:bodyPr/>
          <a:lstStyle/>
          <a:p>
            <a:r>
              <a:rPr lang="tr-TR" b="1" i="1" dirty="0" smtClean="0"/>
              <a:t>ÖĞRENME STİLLERİ</a:t>
            </a:r>
            <a:endParaRPr lang="tr-TR" b="1" i="1" dirty="0"/>
          </a:p>
        </p:txBody>
      </p:sp>
    </p:spTree>
    <p:extLst>
      <p:ext uri="{BB962C8B-B14F-4D97-AF65-F5344CB8AC3E}">
        <p14:creationId xmlns:p14="http://schemas.microsoft.com/office/powerpoint/2010/main" val="57938273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rmAutofit fontScale="70000" lnSpcReduction="20000"/>
          </a:bodyPr>
          <a:lstStyle/>
          <a:p>
            <a:pPr lvl="0"/>
            <a:r>
              <a:rPr lang="tr-TR" dirty="0"/>
              <a:t>Ders çalışmak dışında kendinize dinlenme zamanları ayırın. Ailenizle, sevdiklerinizle sohbet edin, arkadaşlarınızla oyun oynayın, sevdiğiniz bir kitabı okuyun, hoşunuza giden bir etkinlik yapın.</a:t>
            </a:r>
          </a:p>
          <a:p>
            <a:pPr marL="0" indent="0">
              <a:buNone/>
            </a:pPr>
            <a:r>
              <a:rPr lang="tr-TR" dirty="0"/>
              <a:t> </a:t>
            </a:r>
          </a:p>
          <a:p>
            <a:pPr lvl="0"/>
            <a:r>
              <a:rPr lang="tr-TR" dirty="0"/>
              <a:t>Beslenmenize dikkat edin, sağlıksız besinlerden ziyade büyümenize ve gelişmenize yardımcı olacak besinlere yönelin. </a:t>
            </a:r>
          </a:p>
          <a:p>
            <a:pPr marL="0" indent="0">
              <a:buNone/>
            </a:pPr>
            <a:endParaRPr lang="tr-TR" dirty="0"/>
          </a:p>
          <a:p>
            <a:pPr lvl="0"/>
            <a:r>
              <a:rPr lang="tr-TR" b="1" u="sng" dirty="0">
                <a:solidFill>
                  <a:srgbClr val="FF0000"/>
                </a:solidFill>
              </a:rPr>
              <a:t>Uyku düzeninize dikkat edin</a:t>
            </a:r>
            <a:r>
              <a:rPr lang="tr-TR" dirty="0"/>
              <a:t>. Yeterli seviyede uykunuzu almanız büyümenizi hızlandırır, sağlıklı olarak gelişmenize katkı sağlar.</a:t>
            </a:r>
          </a:p>
          <a:p>
            <a:pPr marL="0" indent="0">
              <a:buNone/>
            </a:pPr>
            <a:endParaRPr lang="tr-TR" dirty="0"/>
          </a:p>
          <a:p>
            <a:pPr lvl="0"/>
            <a:r>
              <a:rPr lang="tr-TR" dirty="0"/>
              <a:t>Sık sık duş alın, dişlerinizi fırçalayın ve ellerinizi – yüzünüzü yıkayın. Kıyafetlerinizin temizliğine ve mevsime uygun olmasına dikkat edin. </a:t>
            </a:r>
            <a:r>
              <a:rPr lang="tr-TR" b="1" u="sng" dirty="0">
                <a:solidFill>
                  <a:srgbClr val="FF0000"/>
                </a:solidFill>
              </a:rPr>
              <a:t>Unutmayın, bedeniniz, zihniniz,  ruh sağlığınız bir bütündür. Hepsine birden önem vermeli ve hiçbirini ihmal etmemeliyiz. </a:t>
            </a:r>
          </a:p>
          <a:p>
            <a:endParaRPr lang="tr-TR" dirty="0"/>
          </a:p>
        </p:txBody>
      </p:sp>
      <p:sp>
        <p:nvSpPr>
          <p:cNvPr id="4" name="Başlık 1"/>
          <p:cNvSpPr>
            <a:spLocks noGrp="1"/>
          </p:cNvSpPr>
          <p:nvPr>
            <p:ph type="title"/>
          </p:nvPr>
        </p:nvSpPr>
        <p:spPr/>
        <p:txBody>
          <a:bodyPr>
            <a:normAutofit fontScale="90000"/>
          </a:bodyPr>
          <a:lstStyle/>
          <a:p>
            <a:r>
              <a:rPr lang="tr-TR" b="1" i="1" u="sng" dirty="0" smtClean="0">
                <a:solidFill>
                  <a:srgbClr val="FF0000"/>
                </a:solidFill>
              </a:rPr>
              <a:t/>
            </a:r>
            <a:br>
              <a:rPr lang="tr-TR" b="1" i="1" u="sng" dirty="0" smtClean="0">
                <a:solidFill>
                  <a:srgbClr val="FF0000"/>
                </a:solidFill>
              </a:rPr>
            </a:br>
            <a:r>
              <a:rPr lang="tr-TR" b="1" i="1" u="sng" dirty="0" smtClean="0">
                <a:solidFill>
                  <a:srgbClr val="FF0000"/>
                </a:solidFill>
              </a:rPr>
              <a:t>DOĞRU </a:t>
            </a:r>
            <a:r>
              <a:rPr lang="tr-TR" b="1" i="1" u="sng" dirty="0">
                <a:solidFill>
                  <a:srgbClr val="FF0000"/>
                </a:solidFill>
              </a:rPr>
              <a:t>ÇALIŞMA ALIŞKANLIKLARI</a:t>
            </a:r>
            <a:r>
              <a:rPr lang="tr-TR" dirty="0"/>
              <a:t/>
            </a:r>
            <a:br>
              <a:rPr lang="tr-TR" dirty="0"/>
            </a:br>
            <a:endParaRPr lang="tr-TR" dirty="0"/>
          </a:p>
        </p:txBody>
      </p:sp>
    </p:spTree>
    <p:extLst>
      <p:ext uri="{BB962C8B-B14F-4D97-AF65-F5344CB8AC3E}">
        <p14:creationId xmlns:p14="http://schemas.microsoft.com/office/powerpoint/2010/main" val="397648412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rmAutofit fontScale="85000" lnSpcReduction="20000"/>
          </a:bodyPr>
          <a:lstStyle/>
          <a:p>
            <a:pPr lvl="0"/>
            <a:r>
              <a:rPr lang="tr-TR" dirty="0"/>
              <a:t>Küçük yaşlarda insan zihni öğrenmeye ve gelişmeye çok açıktır. O nedenle, zihninizin gelişimini destekleyecek her türlü çalışma sizlere olumlu bir şekilde geri dönecektir. </a:t>
            </a:r>
            <a:r>
              <a:rPr lang="tr-TR" b="1" u="sng" dirty="0">
                <a:solidFill>
                  <a:srgbClr val="FF0000"/>
                </a:solidFill>
              </a:rPr>
              <a:t>Unutmayın, tembellik zihninizi köreltir oysa ne demişler; işleyen demir pas </a:t>
            </a:r>
            <a:r>
              <a:rPr lang="tr-TR" b="1" u="sng" dirty="0" smtClean="0">
                <a:solidFill>
                  <a:srgbClr val="FF0000"/>
                </a:solidFill>
              </a:rPr>
              <a:t>tutmaz</a:t>
            </a:r>
            <a:r>
              <a:rPr lang="tr-TR" b="1" u="sng" dirty="0">
                <a:solidFill>
                  <a:srgbClr val="FF0000"/>
                </a:solidFill>
              </a:rPr>
              <a:t> </a:t>
            </a:r>
          </a:p>
          <a:p>
            <a:pPr lvl="0"/>
            <a:r>
              <a:rPr lang="tr-TR" dirty="0"/>
              <a:t>Oyun, çocuk gelişimi için çok önemlidir. Oyun oynamak, arkadaşlarınızla eğlenceli zamanlar geçirmek, duygu ve düşüncelerinizi diğer insanlarla paylaşmak ruhsal gelişimize katkı sağlayacaktır</a:t>
            </a:r>
            <a:r>
              <a:rPr lang="tr-TR" dirty="0" smtClean="0"/>
              <a:t>.</a:t>
            </a:r>
            <a:r>
              <a:rPr lang="tr-TR" dirty="0"/>
              <a:t> </a:t>
            </a:r>
          </a:p>
          <a:p>
            <a:pPr lvl="0"/>
            <a:r>
              <a:rPr lang="tr-TR" dirty="0"/>
              <a:t>Sosyal, sportif, bilimsel ve sanatsal içerikli çalışmalara katılmanız daha güzel zamanlar geçirmenize yardımcı olduğu gibi kişisel gelişimize de çok katkı sağlayacaktır. </a:t>
            </a:r>
          </a:p>
          <a:p>
            <a:endParaRPr lang="tr-TR" dirty="0"/>
          </a:p>
        </p:txBody>
      </p:sp>
      <p:sp>
        <p:nvSpPr>
          <p:cNvPr id="4" name="Başlık 1"/>
          <p:cNvSpPr>
            <a:spLocks noGrp="1"/>
          </p:cNvSpPr>
          <p:nvPr>
            <p:ph type="title"/>
          </p:nvPr>
        </p:nvSpPr>
        <p:spPr/>
        <p:txBody>
          <a:bodyPr>
            <a:normAutofit fontScale="90000"/>
          </a:bodyPr>
          <a:lstStyle/>
          <a:p>
            <a:r>
              <a:rPr lang="tr-TR" b="1" i="1" u="sng" dirty="0" smtClean="0">
                <a:solidFill>
                  <a:srgbClr val="FF0000"/>
                </a:solidFill>
              </a:rPr>
              <a:t/>
            </a:r>
            <a:br>
              <a:rPr lang="tr-TR" b="1" i="1" u="sng" dirty="0" smtClean="0">
                <a:solidFill>
                  <a:srgbClr val="FF0000"/>
                </a:solidFill>
              </a:rPr>
            </a:br>
            <a:r>
              <a:rPr lang="tr-TR" b="1" i="1" u="sng" dirty="0" smtClean="0">
                <a:solidFill>
                  <a:srgbClr val="FF0000"/>
                </a:solidFill>
              </a:rPr>
              <a:t>DOĞRU </a:t>
            </a:r>
            <a:r>
              <a:rPr lang="tr-TR" b="1" i="1" u="sng" dirty="0">
                <a:solidFill>
                  <a:srgbClr val="FF0000"/>
                </a:solidFill>
              </a:rPr>
              <a:t>ÇALIŞMA ALIŞKANLIKLARI</a:t>
            </a:r>
            <a:r>
              <a:rPr lang="tr-TR" dirty="0"/>
              <a:t/>
            </a:r>
            <a:br>
              <a:rPr lang="tr-TR" dirty="0"/>
            </a:br>
            <a:endParaRPr lang="tr-TR" dirty="0"/>
          </a:p>
        </p:txBody>
      </p:sp>
    </p:spTree>
    <p:extLst>
      <p:ext uri="{BB962C8B-B14F-4D97-AF65-F5344CB8AC3E}">
        <p14:creationId xmlns:p14="http://schemas.microsoft.com/office/powerpoint/2010/main" val="235765542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marL="0" indent="0" algn="ctr">
              <a:buNone/>
            </a:pPr>
            <a:r>
              <a:rPr lang="tr-TR" b="1" dirty="0" smtClean="0"/>
              <a:t> </a:t>
            </a:r>
          </a:p>
          <a:p>
            <a:pPr marL="0" indent="0" algn="ctr">
              <a:buNone/>
            </a:pPr>
            <a:r>
              <a:rPr lang="tr-TR" sz="6600" b="1" dirty="0" smtClean="0">
                <a:solidFill>
                  <a:srgbClr val="00B050"/>
                </a:solidFill>
              </a:rPr>
              <a:t>Sağlıklı ve mutlu kalın…</a:t>
            </a:r>
            <a:endParaRPr lang="tr-TR" sz="6600" dirty="0">
              <a:solidFill>
                <a:srgbClr val="00B050"/>
              </a:solidFill>
            </a:endParaRPr>
          </a:p>
          <a:p>
            <a:endParaRPr lang="tr-TR" dirty="0"/>
          </a:p>
        </p:txBody>
      </p:sp>
    </p:spTree>
    <p:extLst>
      <p:ext uri="{BB962C8B-B14F-4D97-AF65-F5344CB8AC3E}">
        <p14:creationId xmlns:p14="http://schemas.microsoft.com/office/powerpoint/2010/main" val="31713768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b="1" dirty="0" smtClean="0"/>
              <a:t/>
            </a:r>
            <a:br>
              <a:rPr lang="tr-TR" b="1" dirty="0" smtClean="0"/>
            </a:br>
            <a:r>
              <a:rPr lang="tr-TR" b="1" i="1" dirty="0" smtClean="0">
                <a:solidFill>
                  <a:srgbClr val="FF0000"/>
                </a:solidFill>
              </a:rPr>
              <a:t>Görsel </a:t>
            </a:r>
            <a:r>
              <a:rPr lang="tr-TR" b="1" i="1" dirty="0">
                <a:solidFill>
                  <a:srgbClr val="FF0000"/>
                </a:solidFill>
              </a:rPr>
              <a:t>Öğrenme Stili</a:t>
            </a:r>
            <a:br>
              <a:rPr lang="tr-TR" b="1" i="1" dirty="0">
                <a:solidFill>
                  <a:srgbClr val="FF0000"/>
                </a:solidFill>
              </a:rPr>
            </a:br>
            <a:endParaRPr lang="tr-TR" i="1" dirty="0">
              <a:solidFill>
                <a:srgbClr val="FF0000"/>
              </a:solidFill>
            </a:endParaRPr>
          </a:p>
        </p:txBody>
      </p:sp>
      <p:sp>
        <p:nvSpPr>
          <p:cNvPr id="3" name="İçerik Yer Tutucusu 2"/>
          <p:cNvSpPr>
            <a:spLocks noGrp="1"/>
          </p:cNvSpPr>
          <p:nvPr>
            <p:ph idx="1"/>
          </p:nvPr>
        </p:nvSpPr>
        <p:spPr/>
        <p:txBody>
          <a:bodyPr>
            <a:normAutofit/>
          </a:bodyPr>
          <a:lstStyle/>
          <a:p>
            <a:r>
              <a:rPr lang="tr-TR" dirty="0" smtClean="0"/>
              <a:t>Bu </a:t>
            </a:r>
            <a:r>
              <a:rPr lang="tr-TR" dirty="0"/>
              <a:t>stile sahip kişiler özel yaşamlarında genellikle düzenli olup, karışıklık ve dağınıklıktan rahatsız olurlar. Dağınık bir masada çalışmakta zorlanırlar. Önce masayı kendilerine göre düzenlerler, daha sonra çalışmaya başlarlar. Kalem, silgi, kalemtıraş gibi araçlar için masada kendilerine göre yerler belirler ve bu araç gereçleri hep bu yerlerde tutarlar.</a:t>
            </a:r>
            <a:endParaRPr lang="tr-TR" dirty="0"/>
          </a:p>
        </p:txBody>
      </p:sp>
    </p:spTree>
    <p:extLst>
      <p:ext uri="{BB962C8B-B14F-4D97-AF65-F5344CB8AC3E}">
        <p14:creationId xmlns:p14="http://schemas.microsoft.com/office/powerpoint/2010/main" val="38726071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r>
              <a:rPr lang="tr-TR" dirty="0"/>
              <a:t>Çantaları ve dolapları her zaman düzenlidir. Yazmayı sevmeseler bile defterleri düzenli ve itinalı kullanırlar. Düz anlatım dediğimiz,-okullarda öğretmenin ya da bir öğrencinin dersi anlatması- yönteminden yeterince yararlanamayabilirler. Tam olarak anlamaları için dersin mutlaka görsel malzemeler ile desteklenmesi gerekir.</a:t>
            </a:r>
            <a:endParaRPr lang="tr-TR" dirty="0"/>
          </a:p>
        </p:txBody>
      </p:sp>
      <p:sp>
        <p:nvSpPr>
          <p:cNvPr id="4" name="Başlık 1"/>
          <p:cNvSpPr>
            <a:spLocks noGrp="1"/>
          </p:cNvSpPr>
          <p:nvPr>
            <p:ph type="title"/>
          </p:nvPr>
        </p:nvSpPr>
        <p:spPr/>
        <p:txBody>
          <a:bodyPr>
            <a:normAutofit fontScale="90000"/>
          </a:bodyPr>
          <a:lstStyle/>
          <a:p>
            <a:r>
              <a:rPr lang="tr-TR" b="1" dirty="0" smtClean="0"/>
              <a:t/>
            </a:r>
            <a:br>
              <a:rPr lang="tr-TR" b="1" dirty="0" smtClean="0"/>
            </a:br>
            <a:r>
              <a:rPr lang="tr-TR" b="1" i="1" dirty="0" smtClean="0">
                <a:solidFill>
                  <a:srgbClr val="FF0000"/>
                </a:solidFill>
              </a:rPr>
              <a:t>Görsel </a:t>
            </a:r>
            <a:r>
              <a:rPr lang="tr-TR" b="1" i="1" dirty="0">
                <a:solidFill>
                  <a:srgbClr val="FF0000"/>
                </a:solidFill>
              </a:rPr>
              <a:t>Öğrenme Stili</a:t>
            </a:r>
            <a:br>
              <a:rPr lang="tr-TR" b="1" i="1" dirty="0">
                <a:solidFill>
                  <a:srgbClr val="FF0000"/>
                </a:solidFill>
              </a:rPr>
            </a:br>
            <a:endParaRPr lang="tr-TR" i="1" dirty="0">
              <a:solidFill>
                <a:srgbClr val="FF0000"/>
              </a:solidFill>
            </a:endParaRPr>
          </a:p>
        </p:txBody>
      </p:sp>
    </p:spTree>
    <p:extLst>
      <p:ext uri="{BB962C8B-B14F-4D97-AF65-F5344CB8AC3E}">
        <p14:creationId xmlns:p14="http://schemas.microsoft.com/office/powerpoint/2010/main" val="62897968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r>
              <a:rPr lang="tr-TR" dirty="0"/>
              <a:t>Harita, poster, şema, grafik gibi görsel araçlardan kolay öğrenirler ve bu araçlardan öğrendiklerini kolay hatırlarlar. Öğrendikleri konuları gözlerinin önüne getirerek hatırlamaya çalışırlar.</a:t>
            </a:r>
          </a:p>
          <a:p>
            <a:endParaRPr lang="tr-TR" dirty="0"/>
          </a:p>
        </p:txBody>
      </p:sp>
      <p:sp>
        <p:nvSpPr>
          <p:cNvPr id="4" name="Başlık 1"/>
          <p:cNvSpPr>
            <a:spLocks noGrp="1"/>
          </p:cNvSpPr>
          <p:nvPr>
            <p:ph type="title"/>
          </p:nvPr>
        </p:nvSpPr>
        <p:spPr/>
        <p:txBody>
          <a:bodyPr>
            <a:normAutofit fontScale="90000"/>
          </a:bodyPr>
          <a:lstStyle/>
          <a:p>
            <a:r>
              <a:rPr lang="tr-TR" b="1" dirty="0" smtClean="0"/>
              <a:t/>
            </a:r>
            <a:br>
              <a:rPr lang="tr-TR" b="1" dirty="0" smtClean="0"/>
            </a:br>
            <a:r>
              <a:rPr lang="tr-TR" b="1" i="1" dirty="0" smtClean="0">
                <a:solidFill>
                  <a:srgbClr val="FF0000"/>
                </a:solidFill>
              </a:rPr>
              <a:t>Görsel </a:t>
            </a:r>
            <a:r>
              <a:rPr lang="tr-TR" b="1" i="1" dirty="0">
                <a:solidFill>
                  <a:srgbClr val="FF0000"/>
                </a:solidFill>
              </a:rPr>
              <a:t>Öğrenme Stili</a:t>
            </a:r>
            <a:br>
              <a:rPr lang="tr-TR" b="1" i="1" dirty="0">
                <a:solidFill>
                  <a:srgbClr val="FF0000"/>
                </a:solidFill>
              </a:rPr>
            </a:br>
            <a:endParaRPr lang="tr-TR" i="1" dirty="0">
              <a:solidFill>
                <a:srgbClr val="FF0000"/>
              </a:solidFill>
            </a:endParaRPr>
          </a:p>
        </p:txBody>
      </p:sp>
    </p:spTree>
    <p:extLst>
      <p:ext uri="{BB962C8B-B14F-4D97-AF65-F5344CB8AC3E}">
        <p14:creationId xmlns:p14="http://schemas.microsoft.com/office/powerpoint/2010/main" val="224675062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r>
              <a:rPr lang="tr-TR" dirty="0"/>
              <a:t>Sözlü talimatları takip etmekte zorlanabilirler. Talimatlar ne kadar uzun olursa o kadar güçlük çekerler. O nedenle talimatların bir yere yazılmasını tercih ederler. Talimatların sistemli ve basamaklı olması onları rahatlatır. Özellikle numaralandırılması önemlidir.</a:t>
            </a:r>
          </a:p>
          <a:p>
            <a:endParaRPr lang="tr-TR" dirty="0"/>
          </a:p>
        </p:txBody>
      </p:sp>
      <p:sp>
        <p:nvSpPr>
          <p:cNvPr id="4" name="Başlık 1"/>
          <p:cNvSpPr>
            <a:spLocks noGrp="1"/>
          </p:cNvSpPr>
          <p:nvPr>
            <p:ph type="title"/>
          </p:nvPr>
        </p:nvSpPr>
        <p:spPr/>
        <p:txBody>
          <a:bodyPr>
            <a:normAutofit fontScale="90000"/>
          </a:bodyPr>
          <a:lstStyle/>
          <a:p>
            <a:r>
              <a:rPr lang="tr-TR" b="1" dirty="0" smtClean="0"/>
              <a:t/>
            </a:r>
            <a:br>
              <a:rPr lang="tr-TR" b="1" dirty="0" smtClean="0"/>
            </a:br>
            <a:r>
              <a:rPr lang="tr-TR" b="1" i="1" dirty="0" smtClean="0">
                <a:solidFill>
                  <a:srgbClr val="FF0000"/>
                </a:solidFill>
              </a:rPr>
              <a:t>Görsel </a:t>
            </a:r>
            <a:r>
              <a:rPr lang="tr-TR" b="1" i="1" dirty="0">
                <a:solidFill>
                  <a:srgbClr val="FF0000"/>
                </a:solidFill>
              </a:rPr>
              <a:t>Öğrenme Stili</a:t>
            </a:r>
            <a:br>
              <a:rPr lang="tr-TR" b="1" i="1" dirty="0">
                <a:solidFill>
                  <a:srgbClr val="FF0000"/>
                </a:solidFill>
              </a:rPr>
            </a:br>
            <a:endParaRPr lang="tr-TR" i="1" dirty="0">
              <a:solidFill>
                <a:srgbClr val="FF0000"/>
              </a:solidFill>
            </a:endParaRPr>
          </a:p>
        </p:txBody>
      </p:sp>
    </p:spTree>
    <p:extLst>
      <p:ext uri="{BB962C8B-B14F-4D97-AF65-F5344CB8AC3E}">
        <p14:creationId xmlns:p14="http://schemas.microsoft.com/office/powerpoint/2010/main" val="15514261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r>
              <a:rPr lang="tr-TR" dirty="0"/>
              <a:t>Görsel stile sahip bir kişiye bir şeyi koltukta oturarak anlatmak yerine masa başında çizerek anlatmak daha yararlıdır. İstediğiniz bir şeyi kağıda yazıp ellerine vermeniz, söylemenizden daha iyi olabilir.</a:t>
            </a:r>
          </a:p>
          <a:p>
            <a:endParaRPr lang="tr-TR" dirty="0"/>
          </a:p>
        </p:txBody>
      </p:sp>
      <p:sp>
        <p:nvSpPr>
          <p:cNvPr id="4" name="Başlık 1"/>
          <p:cNvSpPr>
            <a:spLocks noGrp="1"/>
          </p:cNvSpPr>
          <p:nvPr>
            <p:ph type="title"/>
          </p:nvPr>
        </p:nvSpPr>
        <p:spPr/>
        <p:txBody>
          <a:bodyPr>
            <a:normAutofit fontScale="90000"/>
          </a:bodyPr>
          <a:lstStyle/>
          <a:p>
            <a:r>
              <a:rPr lang="tr-TR" b="1" dirty="0" smtClean="0"/>
              <a:t/>
            </a:r>
            <a:br>
              <a:rPr lang="tr-TR" b="1" dirty="0" smtClean="0"/>
            </a:br>
            <a:r>
              <a:rPr lang="tr-TR" b="1" i="1" dirty="0" smtClean="0">
                <a:solidFill>
                  <a:srgbClr val="FF0000"/>
                </a:solidFill>
              </a:rPr>
              <a:t>Görsel </a:t>
            </a:r>
            <a:r>
              <a:rPr lang="tr-TR" b="1" i="1" dirty="0">
                <a:solidFill>
                  <a:srgbClr val="FF0000"/>
                </a:solidFill>
              </a:rPr>
              <a:t>Öğrenme Stili</a:t>
            </a:r>
            <a:br>
              <a:rPr lang="tr-TR" b="1" i="1" dirty="0">
                <a:solidFill>
                  <a:srgbClr val="FF0000"/>
                </a:solidFill>
              </a:rPr>
            </a:br>
            <a:endParaRPr lang="tr-TR" i="1" dirty="0">
              <a:solidFill>
                <a:srgbClr val="FF0000"/>
              </a:solidFill>
            </a:endParaRPr>
          </a:p>
        </p:txBody>
      </p:sp>
    </p:spTree>
    <p:extLst>
      <p:ext uri="{BB962C8B-B14F-4D97-AF65-F5344CB8AC3E}">
        <p14:creationId xmlns:p14="http://schemas.microsoft.com/office/powerpoint/2010/main" val="63443478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r>
              <a:rPr lang="tr-TR" b="1" dirty="0"/>
              <a:t>Nasıl Ders Çalışmalı?</a:t>
            </a:r>
          </a:p>
          <a:p>
            <a:r>
              <a:rPr lang="tr-TR" dirty="0"/>
              <a:t>Görsel stile sahip öğrencilerin çalışabilecekleri derli toplu, karışık ve kalabalık olmayan bir yere gereksinimleri vardır.</a:t>
            </a:r>
          </a:p>
          <a:p>
            <a:r>
              <a:rPr lang="tr-TR" dirty="0"/>
              <a:t>Ders kitabında ya da yazılı metinlerdeki resimlerden çalışmak bu öğrenciler için uygundur.</a:t>
            </a:r>
          </a:p>
          <a:p>
            <a:endParaRPr lang="tr-TR" dirty="0"/>
          </a:p>
        </p:txBody>
      </p:sp>
      <p:sp>
        <p:nvSpPr>
          <p:cNvPr id="4" name="Başlık 1"/>
          <p:cNvSpPr>
            <a:spLocks noGrp="1"/>
          </p:cNvSpPr>
          <p:nvPr>
            <p:ph type="title"/>
          </p:nvPr>
        </p:nvSpPr>
        <p:spPr/>
        <p:txBody>
          <a:bodyPr>
            <a:normAutofit fontScale="90000"/>
          </a:bodyPr>
          <a:lstStyle/>
          <a:p>
            <a:r>
              <a:rPr lang="tr-TR" b="1" dirty="0" smtClean="0"/>
              <a:t/>
            </a:r>
            <a:br>
              <a:rPr lang="tr-TR" b="1" dirty="0" smtClean="0"/>
            </a:br>
            <a:r>
              <a:rPr lang="tr-TR" b="1" i="1" dirty="0" smtClean="0">
                <a:solidFill>
                  <a:srgbClr val="FF0000"/>
                </a:solidFill>
              </a:rPr>
              <a:t>Görsel </a:t>
            </a:r>
            <a:r>
              <a:rPr lang="tr-TR" b="1" i="1" dirty="0">
                <a:solidFill>
                  <a:srgbClr val="FF0000"/>
                </a:solidFill>
              </a:rPr>
              <a:t>Öğrenme Stili</a:t>
            </a:r>
            <a:br>
              <a:rPr lang="tr-TR" b="1" i="1" dirty="0">
                <a:solidFill>
                  <a:srgbClr val="FF0000"/>
                </a:solidFill>
              </a:rPr>
            </a:br>
            <a:endParaRPr lang="tr-TR" i="1" dirty="0">
              <a:solidFill>
                <a:srgbClr val="FF0000"/>
              </a:solidFill>
            </a:endParaRPr>
          </a:p>
        </p:txBody>
      </p:sp>
    </p:spTree>
    <p:extLst>
      <p:ext uri="{BB962C8B-B14F-4D97-AF65-F5344CB8AC3E}">
        <p14:creationId xmlns:p14="http://schemas.microsoft.com/office/powerpoint/2010/main" val="3398704059"/>
      </p:ext>
    </p:extLst>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36</TotalTime>
  <Words>1515</Words>
  <Application>Microsoft Office PowerPoint</Application>
  <PresentationFormat>Ekran Gösterisi (4:3)</PresentationFormat>
  <Paragraphs>116</Paragraphs>
  <Slides>32</Slides>
  <Notes>0</Notes>
  <HiddenSlides>0</HiddenSlides>
  <MMClips>0</MMClips>
  <ScaleCrop>false</ScaleCrop>
  <HeadingPairs>
    <vt:vector size="4" baseType="variant">
      <vt:variant>
        <vt:lpstr>Tema</vt:lpstr>
      </vt:variant>
      <vt:variant>
        <vt:i4>1</vt:i4>
      </vt:variant>
      <vt:variant>
        <vt:lpstr>Slayt Başlıkları</vt:lpstr>
      </vt:variant>
      <vt:variant>
        <vt:i4>32</vt:i4>
      </vt:variant>
    </vt:vector>
  </HeadingPairs>
  <TitlesOfParts>
    <vt:vector size="33" baseType="lpstr">
      <vt:lpstr>Ofis Teması</vt:lpstr>
      <vt:lpstr>ÖĞRENME STİLLERİ</vt:lpstr>
      <vt:lpstr>ÖĞRENME STİLLERİ</vt:lpstr>
      <vt:lpstr>ÖĞRENME STİLLERİ</vt:lpstr>
      <vt:lpstr> Görsel Öğrenme Stili </vt:lpstr>
      <vt:lpstr> Görsel Öğrenme Stili </vt:lpstr>
      <vt:lpstr> Görsel Öğrenme Stili </vt:lpstr>
      <vt:lpstr> Görsel Öğrenme Stili </vt:lpstr>
      <vt:lpstr> Görsel Öğrenme Stili </vt:lpstr>
      <vt:lpstr> Görsel Öğrenme Stili </vt:lpstr>
      <vt:lpstr> Görsel Öğrenme Stili </vt:lpstr>
      <vt:lpstr> Görsel Öğrenme Stili </vt:lpstr>
      <vt:lpstr> Görsel Öğrenme Stili </vt:lpstr>
      <vt:lpstr> İşitsel Öğrenme Stili </vt:lpstr>
      <vt:lpstr> İşitsel Öğrenme Stili </vt:lpstr>
      <vt:lpstr> İşitsel Öğrenme Stili </vt:lpstr>
      <vt:lpstr> İşitsel Öğrenme Stili </vt:lpstr>
      <vt:lpstr> İşitsel Öğrenme Stili </vt:lpstr>
      <vt:lpstr> İşitsel Öğrenme Stili </vt:lpstr>
      <vt:lpstr> İşitsel Öğrenme Stili </vt:lpstr>
      <vt:lpstr> Kinestetik/Dokunsal Öğrenme Stili </vt:lpstr>
      <vt:lpstr> Kinestetik/Dokunsal Öğrenme Stili </vt:lpstr>
      <vt:lpstr> Kinestetik/Dokunsal Öğrenme Stili </vt:lpstr>
      <vt:lpstr> Kinestetik/Dokunsal Öğrenme Stili </vt:lpstr>
      <vt:lpstr> Kinestetik/Dokunsal Öğrenme Stili </vt:lpstr>
      <vt:lpstr> Kinestetik/Dokunsal Öğrenme Stili </vt:lpstr>
      <vt:lpstr> Kinestetik/Dokunsal Öğrenme Stili </vt:lpstr>
      <vt:lpstr> DOĞRU ÇALIŞMA ALIŞKANLIKLARI </vt:lpstr>
      <vt:lpstr> DOĞRU ÇALIŞMA ALIŞKANLIKLARI </vt:lpstr>
      <vt:lpstr> DOĞRU ÇALIŞMA ALIŞKANLIKLARI </vt:lpstr>
      <vt:lpstr> DOĞRU ÇALIŞMA ALIŞKANLIKLARI </vt:lpstr>
      <vt:lpstr> DOĞRU ÇALIŞMA ALIŞKANLIKLARI </vt:lpstr>
      <vt:lpstr>PowerPoint Sunusu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ÖĞRENME STİLLERİ</dc:title>
  <dc:creator>MUSTAFA</dc:creator>
  <cp:lastModifiedBy>MUSTAFA</cp:lastModifiedBy>
  <cp:revision>4</cp:revision>
  <dcterms:created xsi:type="dcterms:W3CDTF">2020-12-10T07:42:37Z</dcterms:created>
  <dcterms:modified xsi:type="dcterms:W3CDTF">2020-12-10T08:29:27Z</dcterms:modified>
</cp:coreProperties>
</file>